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560" r:id="rId3"/>
    <p:sldId id="570" r:id="rId4"/>
    <p:sldId id="563" r:id="rId5"/>
    <p:sldId id="571" r:id="rId6"/>
    <p:sldId id="574" r:id="rId7"/>
    <p:sldId id="566" r:id="rId8"/>
    <p:sldId id="572" r:id="rId9"/>
    <p:sldId id="266" r:id="rId10"/>
    <p:sldId id="565" r:id="rId11"/>
    <p:sldId id="573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BEB2"/>
    <a:srgbClr val="CDA061"/>
    <a:srgbClr val="7085AA"/>
    <a:srgbClr val="FAF7F3"/>
    <a:srgbClr val="EEF1E1"/>
    <a:srgbClr val="FEFCFC"/>
    <a:srgbClr val="CCBEA0"/>
    <a:srgbClr val="EAEEDC"/>
    <a:srgbClr val="51483C"/>
    <a:srgbClr val="A2B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/>
    <p:restoredTop sz="95921"/>
  </p:normalViewPr>
  <p:slideViewPr>
    <p:cSldViewPr snapToGrid="0">
      <p:cViewPr varScale="1">
        <p:scale>
          <a:sx n="93" d="100"/>
          <a:sy n="93" d="100"/>
        </p:scale>
        <p:origin x="240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E69920-CE14-C641-9ACA-68693A4CF718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E47B4-A259-B749-8B04-21F07CE17F6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3029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6641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07020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BE" dirty="0"/>
              <a:t>La Rééducation Posturale Globale intéroceptive et la Thérapie Manuelle Intéroceptive sont nées de mon parcours  académique et de mes expérience à travers l’éducation physique, le sport, la pédagogie, la kinésithérapie, la RPG et l’ostéopathie.</a:t>
            </a:r>
          </a:p>
          <a:p>
            <a:r>
              <a:rPr lang="fr-BE" dirty="0"/>
              <a:t>Toutes ces expériences ont éveillé en moi beaucoup d’intérêt, de curiosité et de plaisir, que j’espère pouvoir vous transmettre.</a:t>
            </a:r>
          </a:p>
          <a:p>
            <a:r>
              <a:rPr lang="fr-BE" dirty="0"/>
              <a:t>Ce que j’en retiens surtout, c’est la complémentarité de ces différentes approches.</a:t>
            </a:r>
            <a:br>
              <a:rPr lang="fr-BE" dirty="0"/>
            </a:br>
            <a:r>
              <a:rPr lang="fr-BE" dirty="0"/>
              <a:t>Il revient ensuite à chacun de les intégrer et de les doser selon sa propre personnalité, tout en restant respectueux d’autres points de vue.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1120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91922-B249-6B6F-D4EF-ED5597B02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8CAA04-A094-40A0-9F43-0B8C65ACFA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AC980FC-C18E-4643-B2DD-68F286056D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Après ces études académiques,  j’ai enchainé directement par la formation de base en RPG avec Phillipe Souchard</a:t>
            </a:r>
          </a:p>
          <a:p>
            <a:endParaRPr lang="fr-FR" dirty="0"/>
          </a:p>
          <a:p>
            <a:r>
              <a:rPr lang="fr-FR" dirty="0"/>
              <a:t>Après 6 années de pratique exclusive de la RPG,  j’ai </a:t>
            </a:r>
            <a:r>
              <a:rPr lang="fr-FR" dirty="0" err="1"/>
              <a:t>entammé</a:t>
            </a:r>
            <a:r>
              <a:rPr lang="fr-FR" dirty="0"/>
              <a:t> ma formation en ostéopathie d’abord avec P </a:t>
            </a:r>
            <a:r>
              <a:rPr lang="fr-FR" dirty="0" err="1"/>
              <a:t>Borceux</a:t>
            </a:r>
            <a:r>
              <a:rPr lang="fr-FR" dirty="0"/>
              <a:t> puis au CREDO de Daniel Fernandez.</a:t>
            </a:r>
          </a:p>
          <a:p>
            <a:endParaRPr lang="fr-FR" dirty="0"/>
          </a:p>
          <a:p>
            <a:r>
              <a:rPr lang="fr-FR" dirty="0"/>
              <a:t>J’ai ensuite suivit des formation post gradué avec P. Tricot,  J.P. Barral, A. Croibier, P. Chauffour,  et </a:t>
            </a:r>
            <a:r>
              <a:rPr lang="fr-BE" dirty="0"/>
              <a:t>J.F. </a:t>
            </a:r>
            <a:r>
              <a:rPr lang="fr-BE" dirty="0" err="1"/>
              <a:t>Terramorsi</a:t>
            </a:r>
            <a:r>
              <a:rPr lang="fr-BE" dirty="0"/>
              <a:t> et leur collaborateurs</a:t>
            </a:r>
          </a:p>
          <a:p>
            <a:endParaRPr lang="fr-BE" dirty="0"/>
          </a:p>
          <a:p>
            <a:r>
              <a:rPr lang="fr-BE" dirty="0"/>
              <a:t>J’ai suivit la  formation en Micro kiné que je ne pratique pas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Ces formations m’on permis de </a:t>
            </a:r>
            <a:r>
              <a:rPr lang="fr-FR" dirty="0" err="1"/>
              <a:t>liès</a:t>
            </a:r>
            <a:r>
              <a:rPr lang="fr-FR" dirty="0"/>
              <a:t> des liens forts de respects et d’amitiés entre collègues et avec les formateurs.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197DC1-9699-C833-0245-A66D70F700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7578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1993 ouverture du cabinet de Rodange où je pratiquais exclusivement la RPG associé au technique de </a:t>
            </a:r>
            <a:r>
              <a:rPr lang="fr-FR" dirty="0" err="1"/>
              <a:t>jones</a:t>
            </a:r>
            <a:r>
              <a:rPr lang="fr-FR" dirty="0"/>
              <a:t> apprise avec Patrice </a:t>
            </a:r>
            <a:r>
              <a:rPr lang="fr-FR" dirty="0" err="1"/>
              <a:t>Borceux</a:t>
            </a:r>
            <a:r>
              <a:rPr lang="fr-FR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des collègues sont venu travaillé avec moi et nos pratiques RPG </a:t>
            </a:r>
            <a:r>
              <a:rPr lang="fr-FR" dirty="0" err="1"/>
              <a:t>intrégraient</a:t>
            </a:r>
            <a:r>
              <a:rPr lang="fr-FR" dirty="0"/>
              <a:t> l’ostéopathie et l’</a:t>
            </a:r>
            <a:r>
              <a:rPr lang="fr-FR" dirty="0" err="1"/>
              <a:t>accupuncture</a:t>
            </a:r>
            <a:r>
              <a:rPr lang="fr-FR" dirty="0"/>
              <a:t> dans le de libérer les mobilités internes de nos patients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2011 par manque de place nous ouvrons le centre du mouvement . La volonté est aussi d’</a:t>
            </a:r>
            <a:r>
              <a:rPr lang="fr-FR" dirty="0" err="1"/>
              <a:t>avor</a:t>
            </a:r>
            <a:r>
              <a:rPr lang="fr-FR" dirty="0"/>
              <a:t> un plateaux qui nous permettrait de réintroduire plus de thérapie par le mouvement et des propositions d’activité préventives en groupe (</a:t>
            </a:r>
            <a:r>
              <a:rPr lang="fr-FR" dirty="0" err="1"/>
              <a:t>SGA,Pilate</a:t>
            </a:r>
            <a:r>
              <a:rPr lang="fr-FR" dirty="0"/>
              <a:t>, </a:t>
            </a:r>
            <a:r>
              <a:rPr lang="fr-FR" dirty="0" err="1"/>
              <a:t>Taî</a:t>
            </a:r>
            <a:r>
              <a:rPr lang="fr-FR" dirty="0"/>
              <a:t> chi, yoga…).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l’équipe a grandit et nous travaillons à 9 thérapeutes et chacun trouve sa place entre thérapie du mouvement et thérapie par le mouvement.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Le </a:t>
            </a:r>
            <a:r>
              <a:rPr lang="fr-FR" dirty="0" err="1"/>
              <a:t>palteau</a:t>
            </a:r>
            <a:r>
              <a:rPr lang="fr-FR" dirty="0"/>
              <a:t> nous permet aussi l’organisation de formations continué pour kinésithérapeutes.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4194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628C1-EAAF-7239-ACD1-E24943453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5B33AC8-BAF4-7250-6894-93E0180FF5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B3C533-E297-9C10-6C57-5884956461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1993 ouverture du cabinet de Rodange où je pratiquais exclusivement la RPG associé au technique de </a:t>
            </a:r>
            <a:r>
              <a:rPr lang="fr-FR" dirty="0" err="1"/>
              <a:t>jones</a:t>
            </a:r>
            <a:r>
              <a:rPr lang="fr-FR" dirty="0"/>
              <a:t> apprise avec Patrice </a:t>
            </a:r>
            <a:r>
              <a:rPr lang="fr-FR" dirty="0" err="1"/>
              <a:t>Borceux</a:t>
            </a:r>
            <a:r>
              <a:rPr lang="fr-FR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des collègues sont venu travaillé avec moi et nos pratiques RPG </a:t>
            </a:r>
            <a:r>
              <a:rPr lang="fr-FR" dirty="0" err="1"/>
              <a:t>intrégraient</a:t>
            </a:r>
            <a:r>
              <a:rPr lang="fr-FR" dirty="0"/>
              <a:t> l’ostéopathie et l’</a:t>
            </a:r>
            <a:r>
              <a:rPr lang="fr-FR" dirty="0" err="1"/>
              <a:t>accupuncture</a:t>
            </a:r>
            <a:r>
              <a:rPr lang="fr-FR" dirty="0"/>
              <a:t> dans le de libérer les mobilités internes de nos patients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En 2011 par manque de place nous ouvrons le centre du mouvement . La volonté est aussi d’</a:t>
            </a:r>
            <a:r>
              <a:rPr lang="fr-FR" dirty="0" err="1"/>
              <a:t>avor</a:t>
            </a:r>
            <a:r>
              <a:rPr lang="fr-FR" dirty="0"/>
              <a:t> un plateaux qui nous permettrait de réintroduire plus de thérapie par le mouvement et des propositions d’activité préventives en groupe (</a:t>
            </a:r>
            <a:r>
              <a:rPr lang="fr-FR" dirty="0" err="1"/>
              <a:t>SGA,Pilate</a:t>
            </a:r>
            <a:r>
              <a:rPr lang="fr-FR" dirty="0"/>
              <a:t>, </a:t>
            </a:r>
            <a:r>
              <a:rPr lang="fr-FR" dirty="0" err="1"/>
              <a:t>Taî</a:t>
            </a:r>
            <a:r>
              <a:rPr lang="fr-FR" dirty="0"/>
              <a:t> chi, yoga…).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Progressivement l’équipe a grandit et nous travaillons à 9 thérapeutes et chacun trouve sa place entre thérapie du mouvement et thérapie par le mouvement.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Le </a:t>
            </a:r>
            <a:r>
              <a:rPr lang="fr-FR" dirty="0" err="1"/>
              <a:t>palteau</a:t>
            </a:r>
            <a:r>
              <a:rPr lang="fr-FR" dirty="0"/>
              <a:t> nous permet aussi l’organisation de formations continué pour kinésithérapeutes.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 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D494DCE-E13A-4DCF-D595-F1DA4C6BB1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32973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B541C-B091-A026-25DB-8473166F3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DC1C396-E545-9043-CE6C-67768BDDEE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A582C67-5788-EEE4-877F-E28AC4CFA7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Après ces études académiques,  j’ai enchainé directement par la formation de base en RPG avec Phillipe Souchard</a:t>
            </a:r>
          </a:p>
          <a:p>
            <a:endParaRPr lang="fr-FR" dirty="0"/>
          </a:p>
          <a:p>
            <a:r>
              <a:rPr lang="fr-FR" dirty="0"/>
              <a:t>Après 6 années de pratique exclusive de la RPG,  j’ai </a:t>
            </a:r>
            <a:r>
              <a:rPr lang="fr-FR" dirty="0" err="1"/>
              <a:t>entammé</a:t>
            </a:r>
            <a:r>
              <a:rPr lang="fr-FR" dirty="0"/>
              <a:t> ma formation en ostéopathie d’abord avec P </a:t>
            </a:r>
            <a:r>
              <a:rPr lang="fr-FR" dirty="0" err="1"/>
              <a:t>Borceux</a:t>
            </a:r>
            <a:r>
              <a:rPr lang="fr-FR" dirty="0"/>
              <a:t> puis au CREDO de Daniel Fernandez.</a:t>
            </a:r>
          </a:p>
          <a:p>
            <a:endParaRPr lang="fr-FR" dirty="0"/>
          </a:p>
          <a:p>
            <a:r>
              <a:rPr lang="fr-FR" dirty="0"/>
              <a:t>J’ai ensuite suivit des formation post gradué avec P. Tricot,  J.P. Barral, A. Croibier, P. Chauffour,  et </a:t>
            </a:r>
            <a:r>
              <a:rPr lang="fr-BE" dirty="0"/>
              <a:t>J.F. </a:t>
            </a:r>
            <a:r>
              <a:rPr lang="fr-BE" dirty="0" err="1"/>
              <a:t>Terramorsi</a:t>
            </a:r>
            <a:r>
              <a:rPr lang="fr-BE" dirty="0"/>
              <a:t> et leur collaborateurs</a:t>
            </a:r>
          </a:p>
          <a:p>
            <a:endParaRPr lang="fr-BE" dirty="0"/>
          </a:p>
          <a:p>
            <a:r>
              <a:rPr lang="fr-BE" dirty="0"/>
              <a:t>J’ai suivit la  formation en Micro kiné que je ne pratique pas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Ces formations m’on permis de </a:t>
            </a:r>
            <a:r>
              <a:rPr lang="fr-FR" dirty="0" err="1"/>
              <a:t>liès</a:t>
            </a:r>
            <a:r>
              <a:rPr lang="fr-FR" dirty="0"/>
              <a:t> des liens forts de respects et d’amitiés entre collègues et avec les formateurs. </a:t>
            </a:r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E57768F-B479-D18B-23EA-040337A00C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04852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Professeur invité à l’ H. E. Robert Schuman </a:t>
            </a:r>
          </a:p>
          <a:p>
            <a:r>
              <a:rPr lang="fr-FR" dirty="0"/>
              <a:t>8 années de formation sur l’initiation au notions de chaîne musculaire</a:t>
            </a:r>
          </a:p>
          <a:p>
            <a:endParaRPr lang="fr-FR" b="1" dirty="0"/>
          </a:p>
          <a:p>
            <a:r>
              <a:rPr lang="fr-FR" b="1" dirty="0"/>
              <a:t>Introduction de l’intéroception dans la RPG ( </a:t>
            </a:r>
            <a:r>
              <a:rPr lang="fr-FR" dirty="0"/>
              <a:t>: formations supérieures sur , fascia et circulation de retour (aspect métabolique) ,les artères et les microcirculations (les mouvements intrinsèques), les nerfs (neuroméningé), synovie,  séreuses (viscéral), méninges (cranio sacré) </a:t>
            </a:r>
          </a:p>
          <a:p>
            <a:r>
              <a:rPr lang="fr-FR" dirty="0"/>
              <a:t>11 pays, 4 continents : plus de  300 jours de formation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Professeur des formation de bases RPG </a:t>
            </a:r>
            <a:r>
              <a:rPr lang="fr-FR" dirty="0"/>
              <a:t>pour le Luxembourg et l’Afrique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r>
              <a:rPr lang="fr-FR" b="1" dirty="0"/>
              <a:t>Formation TM i ( Thérapie Manuelle intéroceptives</a:t>
            </a:r>
            <a:r>
              <a:rPr lang="fr-FR" dirty="0"/>
              <a:t>) </a:t>
            </a:r>
            <a:r>
              <a:rPr lang="fr-FR" b="1" dirty="0"/>
              <a:t>: </a:t>
            </a:r>
            <a:r>
              <a:rPr lang="fr-FR" dirty="0"/>
              <a:t>formation en  8 </a:t>
            </a:r>
            <a:r>
              <a:rPr lang="fr-FR" dirty="0" err="1"/>
              <a:t>week</a:t>
            </a:r>
            <a:r>
              <a:rPr lang="fr-FR" dirty="0"/>
              <a:t> end (V/S) sur deux ans où sont intégré des principes ostéopathique et de la RPG avec comme fil rouge l’intéroception.</a:t>
            </a:r>
          </a:p>
          <a:p>
            <a:r>
              <a:rPr lang="fr-FR" dirty="0"/>
              <a:t>cette formations sur deux ans ,ouvertes aux </a:t>
            </a:r>
            <a:r>
              <a:rPr lang="fr-FR" dirty="0" err="1"/>
              <a:t>RPGistes</a:t>
            </a:r>
            <a:r>
              <a:rPr lang="fr-FR" dirty="0"/>
              <a:t> , ostéopathes, Thérapeutes Manuelle  professionnelle de santés. Reprends en  8 vendredi/samedi l’ensemble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Présentation à quelques </a:t>
            </a:r>
            <a:r>
              <a:rPr lang="fr-FR" b="1" dirty="0" err="1"/>
              <a:t>congrés</a:t>
            </a:r>
            <a:r>
              <a:rPr lang="fr-FR" b="1" dirty="0"/>
              <a:t> et n</a:t>
            </a:r>
            <a:r>
              <a:rPr lang="fr-FR" dirty="0"/>
              <a:t>ombreuses formations brèves, pour kinés, médecins et ostéopathe sur l’intégration des concepts RPG et ostéopathiques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  <a:p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1247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8013AB-08E7-AC7E-B2B6-87D83EAC8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99F4E23-B9B0-52D4-7E83-91D667D511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1D6FD23-96B9-5618-44D6-4E75E27615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1" dirty="0"/>
              <a:t>Professeur invité à l’ H. E. Robert Schuman </a:t>
            </a:r>
          </a:p>
          <a:p>
            <a:r>
              <a:rPr lang="fr-FR" dirty="0"/>
              <a:t>8 années de formation sur l’initiation au notions de chaîne musculaire</a:t>
            </a:r>
          </a:p>
          <a:p>
            <a:endParaRPr lang="fr-FR" b="1" dirty="0"/>
          </a:p>
          <a:p>
            <a:r>
              <a:rPr lang="fr-FR" b="1" dirty="0"/>
              <a:t>Introduction de l’intéroception dans la RPG ( </a:t>
            </a:r>
            <a:r>
              <a:rPr lang="fr-FR" dirty="0"/>
              <a:t>: formations supérieures sur , fascia et circulation de retour (aspect métabolique) ,les artères et les microcirculations (les mouvements intrinsèques), les nerfs (neuroméningé), synovie,  séreuses (viscéral), méninges (cranio sacré) </a:t>
            </a:r>
          </a:p>
          <a:p>
            <a:r>
              <a:rPr lang="fr-FR" dirty="0"/>
              <a:t>11 pays, 4 continents : plus de  300 jours de formation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Professeur des formation de bases RPG </a:t>
            </a:r>
            <a:r>
              <a:rPr lang="fr-FR" dirty="0"/>
              <a:t>pour le Luxembourg et l’Afrique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r>
              <a:rPr lang="fr-FR" b="1" dirty="0"/>
              <a:t>Formation TM i ( Thérapie Manuelle intéroceptives</a:t>
            </a:r>
            <a:r>
              <a:rPr lang="fr-FR" dirty="0"/>
              <a:t>) </a:t>
            </a:r>
            <a:r>
              <a:rPr lang="fr-FR" b="1" dirty="0"/>
              <a:t>: </a:t>
            </a:r>
            <a:r>
              <a:rPr lang="fr-FR" dirty="0"/>
              <a:t>formation en  8 </a:t>
            </a:r>
            <a:r>
              <a:rPr lang="fr-FR" dirty="0" err="1"/>
              <a:t>week</a:t>
            </a:r>
            <a:r>
              <a:rPr lang="fr-FR" dirty="0"/>
              <a:t> end (V/S) sur deux ans où sont intégré des principes ostéopathique et de la RPG avec comme fil rouge l’intéroception.</a:t>
            </a:r>
          </a:p>
          <a:p>
            <a:r>
              <a:rPr lang="fr-FR" dirty="0"/>
              <a:t>cette formations sur deux ans ,ouvertes aux </a:t>
            </a:r>
            <a:r>
              <a:rPr lang="fr-FR" dirty="0" err="1"/>
              <a:t>RPGistes</a:t>
            </a:r>
            <a:r>
              <a:rPr lang="fr-FR" dirty="0"/>
              <a:t> , ostéopathes, Thérapeutes Manuelle  professionnelle de santés. Reprends en  8 vendredi/samedi l’ensemble</a:t>
            </a:r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/>
              <a:t>Présentation à quelques </a:t>
            </a:r>
            <a:r>
              <a:rPr lang="fr-FR" b="1" dirty="0" err="1"/>
              <a:t>congrés</a:t>
            </a:r>
            <a:r>
              <a:rPr lang="fr-FR" b="1" dirty="0"/>
              <a:t> et n</a:t>
            </a:r>
            <a:r>
              <a:rPr lang="fr-FR" dirty="0"/>
              <a:t>ombreuses formations brèves, pour kinés, médecins et ostéopathe sur l’intégration des concepts RPG et ostéopathiques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b="1" dirty="0"/>
          </a:p>
          <a:p>
            <a:endParaRPr lang="fr-FR" dirty="0"/>
          </a:p>
          <a:p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06D533D-8623-8E7C-5021-306BC60C27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E47B4-A259-B749-8B04-21F07CE17F6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64115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70F92A-4DBA-1C60-4471-7BBB99A31E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8FC1DA0-05C3-6B4F-7E30-D8BB26A88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F486477-6FBE-E965-06CE-7F4131B7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9B5389-E771-AC76-AD36-771A3E611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CF4A5A1-C4FA-BEA5-529B-3EFBF6C8B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305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B1618-6299-6CFA-8591-14AC58FE4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BEF824B-61B2-28DA-08CA-D886801A81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5FFD182-6885-FFDC-1A66-1C2433F1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7EF650B-CFDA-CC81-95DC-DCB33AD6D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9BD0A4-EB16-DF92-B031-4DA3E58C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157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1BA200B-F42D-2BC4-CA7C-2E94E26678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F530C96-6093-A3E7-0CEF-7025B53517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8B1D441-4C26-F36C-1BF5-77DEB37BB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C5ED09B-1ED8-B231-30A7-1AB5E6E35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DA9BCE-C678-0FDD-23AF-9F3873EB6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3759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3259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224F5D-4AA5-4FCD-CB91-9A1A347C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F67466C-B1CB-49C1-37FB-D8DF22303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143061F-0BCD-276B-EE9D-C925779D7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DE959F-9C57-1278-5BC5-83180D9FC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BEAAFCE-7D1C-4DF9-C1B4-09065E819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56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5ED645-AD85-4EE9-0C74-A25E15E77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A78633D-BD00-F91B-6084-96EA44FB12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FAA1B1-E9AB-1F00-92D7-456F55A9B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26D03F8-0679-5D9E-9BCA-67F6E7634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133461E-09DD-E190-9F29-A701814A5F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9664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EEFC7B-B27C-E266-352C-782F57B47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2F9EFF-4F31-5F29-95F2-2C4CDF853B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2FD4464-C22C-7570-E8DA-895B773C40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94FA49-460D-0801-4258-0A24F1A6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81196D2-7FFE-EE63-0153-FC06F4A07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5B8EFA-6BE0-AB80-A15D-9C7291ED6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9817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5C621C-9548-4181-2970-8FD3829D0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DD25A8-3829-AE37-5D4A-BD3732826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5281A4-2C42-1341-FE05-5AA28DC12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0F41E4B-F659-A11E-6805-FCEE9E0F0F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E7C0444-CD12-51D8-C2EC-D048CC2A1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E2908B0-58EE-DCBE-277A-D67857C84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130FB60-6D80-BB7E-5F5A-6B9AB7D10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7EE48F2-5496-DA0A-C631-D51FBA5F6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4651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D92B49-DEE6-8C6F-6DB0-DA1E66252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1B2DC0D-9170-6086-02EC-66875E249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1471E69-79F1-9E2C-5191-62762C24A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1234AE5-5D92-8E47-A3B0-AFBB386A2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9854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B938808-4E5C-9671-0347-57CAB2E17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7C22BDEF-C6F9-9BA3-6C21-F0763F605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FECAF3B-D345-A8AC-1B85-24FF281E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869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4FE520-0E13-CF2A-9B7A-6E47AFD4A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320B52-04B5-674E-CCEA-FA3AF89BB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ED2FA0F-270F-77D0-A137-6ABE1B30EF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4B63729-E1C3-6564-1352-0B2D6BA30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4762AE7-8196-69BC-54FE-6583E3F64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B1ACEC1-4A8B-EC89-0224-C1F0CED1C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2147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02495F-6424-BBC7-3E4F-2843D9AF2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F9ECC4CA-C6DC-55A8-92A4-ECDA5D81D3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0BB8AD9-78E7-D613-8DE8-4AA2426712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2945999-B1A8-177F-8569-D0B1B6D76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0F5BC85-7B32-435A-80D4-4E55A3F16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BF31503-7ABD-A095-DC81-D78D973DC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538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0F0F538-4AED-8B3F-3013-4AA467D08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B24EBD8-4C97-F602-D170-EBCB13A9B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81E39D-8A41-4749-2C9A-7AFCD6F89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D5C6995-9665-1845-880E-62A8D332320F}" type="datetimeFigureOut">
              <a:rPr lang="fr-FR" smtClean="0"/>
              <a:t>24/08/2026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91EAF9F-EF0F-DCEA-FCDF-899B4AF04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37A86C-5343-857E-DD47-7286C19999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A7DAA60-9E5D-1C42-A0CE-DF22A117D07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1330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1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1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.pn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0DA6707-C671-E2F2-99C9-EF3C45FDC1B3}"/>
              </a:ext>
            </a:extLst>
          </p:cNvPr>
          <p:cNvGrpSpPr/>
          <p:nvPr/>
        </p:nvGrpSpPr>
        <p:grpSpPr>
          <a:xfrm>
            <a:off x="-6487" y="0"/>
            <a:ext cx="12198487" cy="6858000"/>
            <a:chOff x="-6487" y="0"/>
            <a:chExt cx="12198487" cy="6858000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6DD1C57C-AF9A-611C-CB83-AA137AAF40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6487" y="0"/>
              <a:ext cx="12198487" cy="685800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75A8868-48EB-C973-D37E-E9E57C2C33ED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D80D08B6-2462-8D36-9B6D-235E0F94995C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125AF02B-27B4-BDCB-5778-4FD8D09DCD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029" y="3352015"/>
            <a:ext cx="4936435" cy="2728655"/>
          </a:xfrm>
        </p:spPr>
        <p:txBody>
          <a:bodyPr>
            <a:normAutofit fontScale="90000"/>
          </a:bodyPr>
          <a:lstStyle/>
          <a:p>
            <a:r>
              <a:rPr lang="fr-BE" dirty="0"/>
              <a:t>Quelques images pour me présenter</a:t>
            </a:r>
            <a:br>
              <a:rPr lang="fr-FR" dirty="0"/>
            </a:b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B521E19-A52E-7E47-F11C-D9F6EA1FB0E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346" t="32273" r="25112" b="9325"/>
          <a:stretch>
            <a:fillRect/>
          </a:stretch>
        </p:blipFill>
        <p:spPr>
          <a:xfrm>
            <a:off x="6322980" y="610175"/>
            <a:ext cx="5208379" cy="574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780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46"/>
    </mc:Choice>
    <mc:Fallback xmlns="">
      <p:transition spd="slow" advTm="10546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e 13">
            <a:extLst>
              <a:ext uri="{FF2B5EF4-FFF2-40B4-BE49-F238E27FC236}">
                <a16:creationId xmlns:a16="http://schemas.microsoft.com/office/drawing/2014/main" id="{DCF2158B-955B-44D5-33CD-8F5A56A97C30}"/>
              </a:ext>
            </a:extLst>
          </p:cNvPr>
          <p:cNvGrpSpPr/>
          <p:nvPr/>
        </p:nvGrpSpPr>
        <p:grpSpPr>
          <a:xfrm>
            <a:off x="0" y="-11258"/>
            <a:ext cx="12198487" cy="6858000"/>
            <a:chOff x="0" y="0"/>
            <a:chExt cx="12198487" cy="68580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F7B4F0F-7613-04B1-CD4F-545CBA327666}"/>
                </a:ext>
              </a:extLst>
            </p:cNvPr>
            <p:cNvGrpSpPr/>
            <p:nvPr/>
          </p:nvGrpSpPr>
          <p:grpSpPr>
            <a:xfrm>
              <a:off x="0" y="0"/>
              <a:ext cx="12198487" cy="6858000"/>
              <a:chOff x="-6487" y="0"/>
              <a:chExt cx="12198487" cy="6858000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35A6BCE0-18CE-F7BF-4483-7DA8AA1F00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6487" y="0"/>
                <a:ext cx="12198487" cy="6858000"/>
              </a:xfrm>
              <a:prstGeom prst="rect">
                <a:avLst/>
              </a:prstGeom>
            </p:spPr>
          </p:pic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69F34E26-F5B8-C083-6365-940EE358506B}"/>
                  </a:ext>
                </a:extLst>
              </p:cNvPr>
              <p:cNvSpPr txBox="1"/>
              <p:nvPr/>
            </p:nvSpPr>
            <p:spPr>
              <a:xfrm>
                <a:off x="212277" y="2297687"/>
                <a:ext cx="14723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>
                    <a:solidFill>
                      <a:srgbClr val="BBD173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TM i</a:t>
                </a:r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0BB5239E-5C45-1C94-6C34-4E6FCE87FED4}"/>
                  </a:ext>
                </a:extLst>
              </p:cNvPr>
              <p:cNvSpPr txBox="1"/>
              <p:nvPr/>
            </p:nvSpPr>
            <p:spPr>
              <a:xfrm>
                <a:off x="1533626" y="508156"/>
                <a:ext cx="1472339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200" i="1" dirty="0">
                    <a:solidFill>
                      <a:srgbClr val="BBD173"/>
                    </a:solidFill>
                    <a:latin typeface="Source Sans Pro" panose="020B0503030403020204" pitchFamily="34" charset="0"/>
                    <a:ea typeface="Source Sans Pro" panose="020B0503030403020204" pitchFamily="34" charset="0"/>
                  </a:rPr>
                  <a:t>RPG i</a:t>
                </a:r>
              </a:p>
            </p:txBody>
          </p:sp>
        </p:grp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92407A61-6818-330A-0BB1-60D5E45A67B0}"/>
                </a:ext>
              </a:extLst>
            </p:cNvPr>
            <p:cNvSpPr txBox="1"/>
            <p:nvPr/>
          </p:nvSpPr>
          <p:spPr>
            <a:xfrm>
              <a:off x="173096" y="2873287"/>
              <a:ext cx="3834019" cy="27392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BE" sz="2800" b="1" dirty="0"/>
                <a:t>Le plus important</a:t>
              </a:r>
            </a:p>
            <a:p>
              <a:pPr algn="ctr"/>
              <a:r>
                <a:rPr lang="fr-BE" sz="2400" dirty="0"/>
                <a:t>Au-delà des techniques et des diplômes, </a:t>
              </a:r>
            </a:p>
            <a:p>
              <a:pPr algn="ctr"/>
              <a:r>
                <a:rPr lang="fr-BE" sz="2400" dirty="0"/>
                <a:t>je désire transmettre</a:t>
              </a:r>
            </a:p>
            <a:p>
              <a:pPr algn="ctr"/>
              <a:r>
                <a:rPr lang="fr-BE" sz="2400" b="1" dirty="0"/>
                <a:t> un esprit d’ouverture, </a:t>
              </a:r>
            </a:p>
            <a:p>
              <a:pPr algn="ctr"/>
              <a:r>
                <a:rPr lang="fr-BE" sz="2400" dirty="0"/>
                <a:t>du plaisir ,</a:t>
              </a:r>
            </a:p>
            <a:p>
              <a:pPr algn="ctr"/>
              <a:r>
                <a:rPr lang="fr-BE" sz="2400" dirty="0"/>
                <a:t>et de l’amitié. </a:t>
              </a:r>
              <a:endParaRPr lang="fr-FR" sz="2000" dirty="0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A0F2C54F-21A9-C89C-D90E-553938F306B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766" r="7352" b="22773"/>
          <a:stretch>
            <a:fillRect/>
          </a:stretch>
        </p:blipFill>
        <p:spPr>
          <a:xfrm>
            <a:off x="4319040" y="496898"/>
            <a:ext cx="7184374" cy="527538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C47BAB5-AB58-3657-D064-5D54C9E4D40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180" t="10910" r="10568" b="13702"/>
          <a:stretch>
            <a:fillRect/>
          </a:stretch>
        </p:blipFill>
        <p:spPr>
          <a:xfrm>
            <a:off x="4457869" y="598431"/>
            <a:ext cx="6507062" cy="52753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6A729CA-CDB8-EFC0-533B-4F1C133B953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4842" b="12366"/>
          <a:stretch>
            <a:fillRect/>
          </a:stretch>
        </p:blipFill>
        <p:spPr>
          <a:xfrm>
            <a:off x="5158561" y="355101"/>
            <a:ext cx="5569263" cy="61477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D1EEDC-6594-9F8D-E108-7F71EE65A3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4178" y="1024602"/>
            <a:ext cx="7189947" cy="459015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FFB242-662E-5584-4E78-3C5581B6E85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24065" y="144022"/>
            <a:ext cx="4927467" cy="656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48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469"/>
    </mc:Choice>
    <mc:Fallback xmlns="">
      <p:transition spd="slow" advTm="314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EE11CA0-9EE6-8A38-6258-1A4A86699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258"/>
            <a:ext cx="12198487" cy="68580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D706D10-8D3D-E1AD-295B-0FEC9518CF9C}"/>
              </a:ext>
            </a:extLst>
          </p:cNvPr>
          <p:cNvSpPr txBox="1"/>
          <p:nvPr/>
        </p:nvSpPr>
        <p:spPr>
          <a:xfrm>
            <a:off x="5320146" y="2105561"/>
            <a:ext cx="45096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/>
              <a:t>Fin </a:t>
            </a:r>
          </a:p>
        </p:txBody>
      </p:sp>
    </p:spTree>
    <p:extLst>
      <p:ext uri="{BB962C8B-B14F-4D97-AF65-F5344CB8AC3E}">
        <p14:creationId xmlns:p14="http://schemas.microsoft.com/office/powerpoint/2010/main" val="448414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1F8C68-BF8A-DA80-0F4C-8A60A57C5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D13A4A6-163E-587E-F22C-914C844C45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487" y="-32440"/>
            <a:ext cx="12198487" cy="689044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9BF9F8C5-2497-5B22-7274-B685080A4AA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7099" t="11575" r="5937" b="28509"/>
          <a:stretch>
            <a:fillRect/>
          </a:stretch>
        </p:blipFill>
        <p:spPr>
          <a:xfrm rot="16200000">
            <a:off x="8654026" y="144558"/>
            <a:ext cx="3033947" cy="3056587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876BC844-97E5-60F6-AC85-98289B54E109}"/>
              </a:ext>
            </a:extLst>
          </p:cNvPr>
          <p:cNvSpPr txBox="1"/>
          <p:nvPr/>
        </p:nvSpPr>
        <p:spPr>
          <a:xfrm>
            <a:off x="2566959" y="155878"/>
            <a:ext cx="5653404" cy="228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3200" b="1" u="sng" dirty="0"/>
              <a:t>Formation universitaire </a:t>
            </a:r>
          </a:p>
          <a:p>
            <a:r>
              <a:rPr lang="fr-BE" sz="3200" b="1" u="sng" dirty="0"/>
              <a:t>et en Haute École :</a:t>
            </a:r>
          </a:p>
          <a:p>
            <a:endParaRPr lang="fr-BE" sz="2000" b="1" u="sng" dirty="0"/>
          </a:p>
          <a:p>
            <a:r>
              <a:rPr lang="fr-BE" sz="2000" b="1" dirty="0"/>
              <a:t>Licence et agrégation en éducation physique </a:t>
            </a:r>
            <a:r>
              <a:rPr lang="fr-BE" sz="2000" i="1" dirty="0"/>
              <a:t>(1983, ULB</a:t>
            </a:r>
            <a:r>
              <a:rPr lang="fr-BE" sz="2000" b="1" i="1" dirty="0"/>
              <a:t>)</a:t>
            </a:r>
            <a:endParaRPr lang="fr-BE" sz="2000" dirty="0"/>
          </a:p>
          <a:p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6067B61-0D39-CE3F-ACFC-DF717D9FEB02}"/>
              </a:ext>
            </a:extLst>
          </p:cNvPr>
          <p:cNvSpPr txBox="1"/>
          <p:nvPr/>
        </p:nvSpPr>
        <p:spPr>
          <a:xfrm>
            <a:off x="947523" y="3505291"/>
            <a:ext cx="5031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/>
              <a:t>Kinésithérapeute </a:t>
            </a:r>
          </a:p>
          <a:p>
            <a:r>
              <a:rPr lang="fr-BE" i="1" dirty="0"/>
              <a:t>(1989, HERS)</a:t>
            </a:r>
          </a:p>
          <a:p>
            <a:br>
              <a:rPr lang="fr-BE" b="1" dirty="0"/>
            </a:br>
            <a:endParaRPr lang="fr-BE" b="1" dirty="0"/>
          </a:p>
          <a:p>
            <a:endParaRPr lang="fr-FR" sz="2400" b="1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8AB6183-C6B7-0CB9-84A8-E68E31665021}"/>
              </a:ext>
            </a:extLst>
          </p:cNvPr>
          <p:cNvSpPr txBox="1"/>
          <p:nvPr/>
        </p:nvSpPr>
        <p:spPr>
          <a:xfrm>
            <a:off x="198479" y="4824685"/>
            <a:ext cx="557603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/>
              <a:t>Je retiens de ces parcours  la complémentarité des métiers des sciences du mouvement.</a:t>
            </a:r>
          </a:p>
          <a:p>
            <a:pPr algn="ctr"/>
            <a:endParaRPr lang="fr-FR" sz="3200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C395A43F-B1BD-666F-3958-390717EA4BDF}"/>
              </a:ext>
            </a:extLst>
          </p:cNvPr>
          <p:cNvGrpSpPr>
            <a:grpSpLocks noChangeAspect="1"/>
          </p:cNvGrpSpPr>
          <p:nvPr/>
        </p:nvGrpSpPr>
        <p:grpSpPr>
          <a:xfrm>
            <a:off x="5979482" y="2833732"/>
            <a:ext cx="5887686" cy="3991699"/>
            <a:chOff x="6257497" y="-1894880"/>
            <a:chExt cx="4864690" cy="3727056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70C7FC63-0237-E4CB-38B3-05E124049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9833" t="13002" r="16291" b="12488"/>
            <a:stretch>
              <a:fillRect/>
            </a:stretch>
          </p:blipFill>
          <p:spPr>
            <a:xfrm rot="16200000">
              <a:off x="6826314" y="-2463697"/>
              <a:ext cx="3727056" cy="4864690"/>
            </a:xfrm>
            <a:prstGeom prst="rect">
              <a:avLst/>
            </a:prstGeom>
          </p:spPr>
        </p:pic>
        <p:sp>
          <p:nvSpPr>
            <p:cNvPr id="19" name="Bouée 18">
              <a:extLst>
                <a:ext uri="{FF2B5EF4-FFF2-40B4-BE49-F238E27FC236}">
                  <a16:creationId xmlns:a16="http://schemas.microsoft.com/office/drawing/2014/main" id="{2B1DB8AF-93C3-58B7-76FF-683E8E4643DF}"/>
                </a:ext>
              </a:extLst>
            </p:cNvPr>
            <p:cNvSpPr/>
            <p:nvPr/>
          </p:nvSpPr>
          <p:spPr>
            <a:xfrm>
              <a:off x="9563882" y="-473616"/>
              <a:ext cx="1182513" cy="1123006"/>
            </a:xfrm>
            <a:prstGeom prst="donut">
              <a:avLst>
                <a:gd name="adj" fmla="val 3407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A597760-1309-3428-6177-F7717C5C7BC7}"/>
              </a:ext>
            </a:extLst>
          </p:cNvPr>
          <p:cNvSpPr txBox="1"/>
          <p:nvPr/>
        </p:nvSpPr>
        <p:spPr>
          <a:xfrm>
            <a:off x="2566959" y="2254332"/>
            <a:ext cx="565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b="1" dirty="0"/>
              <a:t>Licence spéciale volley </a:t>
            </a:r>
            <a:r>
              <a:rPr lang="fr-BE" sz="2000" b="1" dirty="0" err="1"/>
              <a:t>ball</a:t>
            </a:r>
            <a:r>
              <a:rPr lang="fr-BE" sz="2000" b="1" dirty="0"/>
              <a:t> </a:t>
            </a:r>
          </a:p>
          <a:p>
            <a:r>
              <a:rPr lang="fr-BE" i="1" dirty="0"/>
              <a:t>(1983, ULB)</a:t>
            </a:r>
          </a:p>
          <a:p>
            <a:endParaRPr lang="fr-BE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920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72"/>
    </mc:Choice>
    <mc:Fallback xmlns="">
      <p:transition spd="slow" advTm="283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6" grpId="0"/>
      <p:bldP spid="8" grpId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68BA0-D076-5191-2644-413454BD4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4532A475-C2ED-608C-FAFB-59544BF669D5}"/>
              </a:ext>
            </a:extLst>
          </p:cNvPr>
          <p:cNvGrpSpPr/>
          <p:nvPr/>
        </p:nvGrpSpPr>
        <p:grpSpPr>
          <a:xfrm>
            <a:off x="0" y="-91509"/>
            <a:ext cx="12253326" cy="6970482"/>
            <a:chOff x="-393267" y="0"/>
            <a:chExt cx="12253326" cy="697048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7457A3E-BF8D-FD4B-7605-7A113A51E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393267" y="0"/>
              <a:ext cx="12253326" cy="6970482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F9E6028-3E71-D28F-44B8-40DDB505D91B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D87AAB-FC3D-2701-BAF2-ACBA681BEC1B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D8AFEB35-1B3F-59F5-4BF9-DB5D8A22BC1C}"/>
              </a:ext>
            </a:extLst>
          </p:cNvPr>
          <p:cNvSpPr txBox="1"/>
          <p:nvPr/>
        </p:nvSpPr>
        <p:spPr>
          <a:xfrm>
            <a:off x="3451257" y="98057"/>
            <a:ext cx="614295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Formations post-universitaires</a:t>
            </a:r>
            <a:r>
              <a:rPr lang="fr-FR" sz="3200" dirty="0"/>
              <a:t>  </a:t>
            </a:r>
            <a:r>
              <a:rPr lang="fr-FR" dirty="0"/>
              <a:t>+/-  3500 heures</a:t>
            </a:r>
            <a:r>
              <a:rPr lang="fr-FR" b="1" dirty="0"/>
              <a:t>  </a:t>
            </a:r>
            <a:endParaRPr lang="fr-FR" sz="32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E49BB54-44FE-496A-4161-05457D238227}"/>
              </a:ext>
            </a:extLst>
          </p:cNvPr>
          <p:cNvSpPr txBox="1"/>
          <p:nvPr/>
        </p:nvSpPr>
        <p:spPr>
          <a:xfrm>
            <a:off x="3541368" y="1175275"/>
            <a:ext cx="489210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RPG </a:t>
            </a:r>
            <a:r>
              <a:rPr lang="fr-FR" sz="2000" i="1" dirty="0"/>
              <a:t>(Rééducation posturale globale):</a:t>
            </a:r>
          </a:p>
          <a:p>
            <a:r>
              <a:rPr lang="fr-FR" sz="2000" i="1" dirty="0"/>
              <a:t>Formations de base et supérieures </a:t>
            </a:r>
          </a:p>
          <a:p>
            <a:r>
              <a:rPr lang="fr-FR" sz="2000" i="1" dirty="0"/>
              <a:t>  </a:t>
            </a:r>
            <a:r>
              <a:rPr lang="fr-FR" sz="2000" b="1" dirty="0"/>
              <a:t>Philippe Souchard </a:t>
            </a:r>
            <a:r>
              <a:rPr lang="fr-FR" sz="2000" dirty="0"/>
              <a:t>en 1990  </a:t>
            </a:r>
          </a:p>
          <a:p>
            <a:r>
              <a:rPr lang="fr-FR" dirty="0"/>
              <a:t> 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DB6AE8A-638A-3D12-2BCC-DEA1E84C0C05}"/>
              </a:ext>
            </a:extLst>
          </p:cNvPr>
          <p:cNvCxnSpPr>
            <a:cxnSpLocks/>
          </p:cNvCxnSpPr>
          <p:nvPr/>
        </p:nvCxnSpPr>
        <p:spPr>
          <a:xfrm flipV="1">
            <a:off x="9196619" y="2142565"/>
            <a:ext cx="0" cy="636494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61418F16-D774-F68E-F51B-76E272B6BDE3}"/>
              </a:ext>
            </a:extLst>
          </p:cNvPr>
          <p:cNvSpPr txBox="1"/>
          <p:nvPr/>
        </p:nvSpPr>
        <p:spPr>
          <a:xfrm>
            <a:off x="3541369" y="2142565"/>
            <a:ext cx="48921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r>
              <a:rPr lang="fr-FR" sz="2400" b="1" dirty="0"/>
              <a:t>Ostéopathie</a:t>
            </a:r>
            <a:r>
              <a:rPr lang="fr-FR" sz="2400" dirty="0"/>
              <a:t> </a:t>
            </a:r>
            <a:r>
              <a:rPr lang="fr-FR" sz="2000" dirty="0"/>
              <a:t>(CREDO ): , </a:t>
            </a:r>
          </a:p>
          <a:p>
            <a:r>
              <a:rPr lang="fr-FR" sz="2000" b="1" dirty="0"/>
              <a:t>Daniel Fernandez  </a:t>
            </a:r>
            <a:r>
              <a:rPr lang="fr-FR" sz="2000" dirty="0"/>
              <a:t>en 1995 </a:t>
            </a:r>
          </a:p>
          <a:p>
            <a:r>
              <a:rPr lang="fr-FR" dirty="0"/>
              <a:t>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2E46BDB-76E8-CF52-D0EB-27287932880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16517" y="947491"/>
            <a:ext cx="1482353" cy="1800000"/>
          </a:xfrm>
          <a:prstGeom prst="rect">
            <a:avLst/>
          </a:prstGeom>
        </p:spPr>
      </p:pic>
      <p:grpSp>
        <p:nvGrpSpPr>
          <p:cNvPr id="35" name="Groupe 34">
            <a:extLst>
              <a:ext uri="{FF2B5EF4-FFF2-40B4-BE49-F238E27FC236}">
                <a16:creationId xmlns:a16="http://schemas.microsoft.com/office/drawing/2014/main" id="{53B1F5B3-1376-33C7-5410-0E3F46D91F0A}"/>
              </a:ext>
            </a:extLst>
          </p:cNvPr>
          <p:cNvGrpSpPr/>
          <p:nvPr/>
        </p:nvGrpSpPr>
        <p:grpSpPr>
          <a:xfrm>
            <a:off x="58181" y="3393732"/>
            <a:ext cx="12535910" cy="3456376"/>
            <a:chOff x="58181" y="3559988"/>
            <a:chExt cx="12535910" cy="3456376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9E5D34D7-A2EA-9ADA-4E2D-BE7B8CD282A3}"/>
                </a:ext>
              </a:extLst>
            </p:cNvPr>
            <p:cNvSpPr txBox="1"/>
            <p:nvPr/>
          </p:nvSpPr>
          <p:spPr>
            <a:xfrm>
              <a:off x="494603" y="3559988"/>
              <a:ext cx="1128887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u="sng" dirty="0"/>
                <a:t>Nombreuses autres formations </a:t>
              </a:r>
              <a:r>
                <a:rPr lang="fr-FR" sz="2000" dirty="0"/>
                <a:t>(1999 à ce jour):</a:t>
              </a:r>
              <a:endParaRPr lang="fr-FR" sz="2400" dirty="0"/>
            </a:p>
            <a:p>
              <a:pPr lvl="1"/>
              <a:endParaRPr lang="fr-FR" sz="500" b="1" dirty="0"/>
            </a:p>
            <a:p>
              <a:pPr lvl="1"/>
              <a:r>
                <a:rPr lang="fr-FR" dirty="0"/>
                <a:t>Crochetage, Jones, tissulaire, somato-</a:t>
              </a:r>
              <a:r>
                <a:rPr lang="fr-FR" dirty="0" err="1"/>
                <a:t>émotionel</a:t>
              </a:r>
              <a:r>
                <a:rPr lang="fr-FR" dirty="0"/>
                <a:t>, viscéral (BOTO), crânien, LMO, neuroméningé, Micro kiné…</a:t>
              </a:r>
            </a:p>
            <a:p>
              <a:pPr lvl="1"/>
              <a:endParaRPr lang="fr-FR" sz="900" dirty="0"/>
            </a:p>
          </p:txBody>
        </p: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F706C79D-357B-C6C1-688C-E9EEA01EB646}"/>
                </a:ext>
              </a:extLst>
            </p:cNvPr>
            <p:cNvGrpSpPr/>
            <p:nvPr/>
          </p:nvGrpSpPr>
          <p:grpSpPr>
            <a:xfrm>
              <a:off x="58181" y="4593776"/>
              <a:ext cx="12535910" cy="2422588"/>
              <a:chOff x="-33777" y="4593776"/>
              <a:chExt cx="12535910" cy="2422588"/>
            </a:xfrm>
          </p:grpSpPr>
          <p:pic>
            <p:nvPicPr>
              <p:cNvPr id="11" name="Image 10">
                <a:extLst>
                  <a:ext uri="{FF2B5EF4-FFF2-40B4-BE49-F238E27FC236}">
                    <a16:creationId xmlns:a16="http://schemas.microsoft.com/office/drawing/2014/main" id="{C40E892F-6B22-90F2-0811-0299A5BD6E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705947" y="4593776"/>
                <a:ext cx="1388977" cy="1800000"/>
              </a:xfrm>
              <a:prstGeom prst="rect">
                <a:avLst/>
              </a:prstGeom>
            </p:spPr>
          </p:pic>
          <p:pic>
            <p:nvPicPr>
              <p:cNvPr id="16" name="Image 15">
                <a:extLst>
                  <a:ext uri="{FF2B5EF4-FFF2-40B4-BE49-F238E27FC236}">
                    <a16:creationId xmlns:a16="http://schemas.microsoft.com/office/drawing/2014/main" id="{58FE1CBF-332C-AAC5-BC58-268E2CD04E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92027" y="4593776"/>
                <a:ext cx="1361945" cy="1800000"/>
              </a:xfrm>
              <a:prstGeom prst="rect">
                <a:avLst/>
              </a:prstGeom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6BF96A99-8CDB-F5EA-16B3-6C640284F7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243165" y="4593776"/>
                <a:ext cx="1234521" cy="1800000"/>
              </a:xfrm>
              <a:prstGeom prst="rect">
                <a:avLst/>
              </a:prstGeom>
            </p:spPr>
          </p:pic>
          <p:pic>
            <p:nvPicPr>
              <p:cNvPr id="20" name="Image 19">
                <a:extLst>
                  <a:ext uri="{FF2B5EF4-FFF2-40B4-BE49-F238E27FC236}">
                    <a16:creationId xmlns:a16="http://schemas.microsoft.com/office/drawing/2014/main" id="{60A76D0D-E9AB-DB40-98CA-BCA5790A1E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613394" y="4593776"/>
                <a:ext cx="1260000" cy="1800000"/>
              </a:xfrm>
              <a:prstGeom prst="rect">
                <a:avLst/>
              </a:prstGeom>
            </p:spPr>
          </p:pic>
          <p:pic>
            <p:nvPicPr>
              <p:cNvPr id="22" name="Image 21">
                <a:extLst>
                  <a:ext uri="{FF2B5EF4-FFF2-40B4-BE49-F238E27FC236}">
                    <a16:creationId xmlns:a16="http://schemas.microsoft.com/office/drawing/2014/main" id="{76ECBBF0-84CA-6882-1BB1-C017D05A77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61491" y="4593776"/>
                <a:ext cx="1363843" cy="1800000"/>
              </a:xfrm>
              <a:prstGeom prst="rect">
                <a:avLst/>
              </a:prstGeom>
            </p:spPr>
          </p:pic>
          <p:pic>
            <p:nvPicPr>
              <p:cNvPr id="24" name="Image 23">
                <a:extLst>
                  <a:ext uri="{FF2B5EF4-FFF2-40B4-BE49-F238E27FC236}">
                    <a16:creationId xmlns:a16="http://schemas.microsoft.com/office/drawing/2014/main" id="{628F76F3-97A0-9218-ABE4-BCD1FD4C89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495774" y="4593776"/>
                <a:ext cx="1326725" cy="1800000"/>
              </a:xfrm>
              <a:prstGeom prst="rect">
                <a:avLst/>
              </a:prstGeom>
            </p:spPr>
          </p:pic>
          <p:pic>
            <p:nvPicPr>
              <p:cNvPr id="26" name="Image 25">
                <a:extLst>
                  <a:ext uri="{FF2B5EF4-FFF2-40B4-BE49-F238E27FC236}">
                    <a16:creationId xmlns:a16="http://schemas.microsoft.com/office/drawing/2014/main" id="{8049BE1D-2ABB-BCBD-55A5-BC27B773D2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926409" y="4593776"/>
                <a:ext cx="1448524" cy="1800000"/>
              </a:xfrm>
              <a:prstGeom prst="rect">
                <a:avLst/>
              </a:prstGeom>
            </p:spPr>
          </p:pic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F30E60C-D28F-905E-7AE3-624B462DBB8D}"/>
                  </a:ext>
                </a:extLst>
              </p:cNvPr>
              <p:cNvSpPr txBox="1"/>
              <p:nvPr/>
            </p:nvSpPr>
            <p:spPr>
              <a:xfrm>
                <a:off x="-33777" y="6370033"/>
                <a:ext cx="181355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Pierre  </a:t>
                </a:r>
              </a:p>
              <a:p>
                <a:pPr algn="ctr"/>
                <a:r>
                  <a:rPr lang="fr-FR" b="1" dirty="0"/>
                  <a:t>Tricot</a:t>
                </a:r>
                <a:endParaRPr lang="fr-FR" dirty="0"/>
              </a:p>
            </p:txBody>
          </p:sp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A4554035-8940-5FF5-D5E2-86FB13CC6121}"/>
                  </a:ext>
                </a:extLst>
              </p:cNvPr>
              <p:cNvSpPr txBox="1"/>
              <p:nvPr/>
            </p:nvSpPr>
            <p:spPr>
              <a:xfrm>
                <a:off x="1705947" y="6370033"/>
                <a:ext cx="138897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Jean Pierre Barral</a:t>
                </a:r>
                <a:endParaRPr lang="fr-FR" dirty="0"/>
              </a:p>
            </p:txBody>
          </p: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434E8E92-1814-582D-C831-9375645E1E12}"/>
                  </a:ext>
                </a:extLst>
              </p:cNvPr>
              <p:cNvSpPr txBox="1"/>
              <p:nvPr/>
            </p:nvSpPr>
            <p:spPr>
              <a:xfrm>
                <a:off x="3243165" y="6370033"/>
                <a:ext cx="123452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Alain  Croibier</a:t>
                </a:r>
                <a:endParaRPr lang="fr-FR" dirty="0"/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F45D20C-176A-22CF-5DD3-C42C10C381D3}"/>
                  </a:ext>
                </a:extLst>
              </p:cNvPr>
              <p:cNvSpPr txBox="1"/>
              <p:nvPr/>
            </p:nvSpPr>
            <p:spPr>
              <a:xfrm>
                <a:off x="4610093" y="6370033"/>
                <a:ext cx="126660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Paul Chauffour</a:t>
                </a:r>
                <a:endParaRPr lang="fr-FR" dirty="0"/>
              </a:p>
            </p:txBody>
          </p: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C179F74-AC92-544D-8A3F-C525F4F4B50C}"/>
                  </a:ext>
                </a:extLst>
              </p:cNvPr>
              <p:cNvSpPr txBox="1"/>
              <p:nvPr/>
            </p:nvSpPr>
            <p:spPr>
              <a:xfrm>
                <a:off x="5807478" y="6370033"/>
                <a:ext cx="167186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Jean </a:t>
                </a:r>
                <a:r>
                  <a:rPr lang="fr-FR" b="1" dirty="0" err="1"/>
                  <a:t>Francois</a:t>
                </a:r>
                <a:r>
                  <a:rPr lang="fr-FR" b="1" dirty="0"/>
                  <a:t> </a:t>
                </a:r>
                <a:r>
                  <a:rPr lang="fr-FR" b="1" dirty="0" err="1"/>
                  <a:t>Terramorsi</a:t>
                </a:r>
                <a:r>
                  <a:rPr lang="fr-FR" b="1" dirty="0"/>
                  <a:t> </a:t>
                </a:r>
                <a:endParaRPr lang="fr-FR" dirty="0"/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1F578C6-3316-6382-3EBF-32C10E3AC678}"/>
                  </a:ext>
                </a:extLst>
              </p:cNvPr>
              <p:cNvSpPr txBox="1"/>
              <p:nvPr/>
            </p:nvSpPr>
            <p:spPr>
              <a:xfrm>
                <a:off x="7495774" y="6370033"/>
                <a:ext cx="1326725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Pierre Duby</a:t>
                </a:r>
                <a:endParaRPr lang="fr-FR" dirty="0"/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96789189-9865-2BB7-6EC5-D808B45E7950}"/>
                  </a:ext>
                </a:extLst>
              </p:cNvPr>
              <p:cNvSpPr txBox="1"/>
              <p:nvPr/>
            </p:nvSpPr>
            <p:spPr>
              <a:xfrm>
                <a:off x="9081773" y="6370033"/>
                <a:ext cx="113779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Patrice  </a:t>
                </a:r>
                <a:r>
                  <a:rPr lang="fr-FR" b="1" dirty="0" err="1"/>
                  <a:t>Bénini</a:t>
                </a:r>
                <a:endParaRPr lang="fr-FR" dirty="0"/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0D5C57B1-3E28-6F6C-2E2F-853D325C93F8}"/>
                  </a:ext>
                </a:extLst>
              </p:cNvPr>
              <p:cNvSpPr txBox="1"/>
              <p:nvPr/>
            </p:nvSpPr>
            <p:spPr>
              <a:xfrm>
                <a:off x="10598804" y="6370033"/>
                <a:ext cx="168332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1" dirty="0"/>
                  <a:t>Patrice  </a:t>
                </a:r>
                <a:r>
                  <a:rPr lang="fr-FR" b="1" dirty="0" err="1"/>
                  <a:t>Borceux</a:t>
                </a:r>
                <a:endParaRPr lang="fr-FR" dirty="0"/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64D0A7EE-3894-F515-EE12-A4BFB73C7B01}"/>
                  </a:ext>
                </a:extLst>
              </p:cNvPr>
              <p:cNvSpPr txBox="1"/>
              <p:nvPr/>
            </p:nvSpPr>
            <p:spPr>
              <a:xfrm>
                <a:off x="10770918" y="5032111"/>
                <a:ext cx="1731215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b="1" dirty="0"/>
                  <a:t> </a:t>
                </a:r>
                <a:r>
                  <a:rPr lang="fr-FR" dirty="0"/>
                  <a:t>et </a:t>
                </a:r>
              </a:p>
              <a:p>
                <a:pPr algn="ctr"/>
                <a:r>
                  <a:rPr lang="fr-FR" dirty="0"/>
                  <a:t>leurs assistants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98497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71"/>
    </mc:Choice>
    <mc:Fallback xmlns="">
      <p:transition spd="slow" advTm="41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BCCFC501-B5B3-AF0F-DF6E-437752326BA9}"/>
              </a:ext>
            </a:extLst>
          </p:cNvPr>
          <p:cNvGrpSpPr/>
          <p:nvPr/>
        </p:nvGrpSpPr>
        <p:grpSpPr>
          <a:xfrm>
            <a:off x="-6487" y="0"/>
            <a:ext cx="12198487" cy="6858000"/>
            <a:chOff x="-387181" y="-3056594"/>
            <a:chExt cx="12198487" cy="6858000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23672D5-BD43-14A7-D417-47E811EA15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387181" y="-3056594"/>
              <a:ext cx="12198487" cy="6858000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6A295E64-F105-7A92-CB01-093C0156B0E1}"/>
                </a:ext>
              </a:extLst>
            </p:cNvPr>
            <p:cNvSpPr txBox="1"/>
            <p:nvPr/>
          </p:nvSpPr>
          <p:spPr>
            <a:xfrm>
              <a:off x="1425138" y="-2547404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5B26D796-DA8C-F61F-3A23-5018AE7481D7}"/>
                </a:ext>
              </a:extLst>
            </p:cNvPr>
            <p:cNvSpPr txBox="1"/>
            <p:nvPr/>
          </p:nvSpPr>
          <p:spPr>
            <a:xfrm>
              <a:off x="-47201" y="-752915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8E35D691-2165-8871-D460-60C38529D0B4}"/>
              </a:ext>
            </a:extLst>
          </p:cNvPr>
          <p:cNvSpPr txBox="1"/>
          <p:nvPr/>
        </p:nvSpPr>
        <p:spPr>
          <a:xfrm>
            <a:off x="3189117" y="224916"/>
            <a:ext cx="5864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Expériences professionnelles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20270C0-D4C3-59DC-B7B0-91CF6EEA233A}"/>
              </a:ext>
            </a:extLst>
          </p:cNvPr>
          <p:cNvGrpSpPr/>
          <p:nvPr/>
        </p:nvGrpSpPr>
        <p:grpSpPr>
          <a:xfrm>
            <a:off x="2672285" y="915046"/>
            <a:ext cx="8258231" cy="1512000"/>
            <a:chOff x="3408548" y="1052849"/>
            <a:chExt cx="7565838" cy="1512000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89C67D21-E60A-4A30-0DD0-18859A0A4205}"/>
                </a:ext>
              </a:extLst>
            </p:cNvPr>
            <p:cNvSpPr txBox="1"/>
            <p:nvPr/>
          </p:nvSpPr>
          <p:spPr>
            <a:xfrm>
              <a:off x="3408548" y="1052849"/>
              <a:ext cx="5776476" cy="1415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u="sng" dirty="0"/>
                <a:t>1993: Cabine	</a:t>
              </a:r>
              <a:r>
                <a:rPr lang="fr-FR" sz="2400" b="1" u="sng" dirty="0" err="1"/>
                <a:t>t</a:t>
              </a:r>
              <a:r>
                <a:rPr lang="fr-FR" sz="2400" b="1" u="sng" dirty="0"/>
                <a:t> de thérapie manuelle </a:t>
              </a:r>
            </a:p>
            <a:p>
              <a:r>
                <a:rPr lang="fr-FR" dirty="0"/>
                <a:t>8 rue du commerce, Rodange, G.D. lux</a:t>
              </a:r>
            </a:p>
            <a:p>
              <a:endParaRPr lang="fr-FR" sz="400" b="1" dirty="0"/>
            </a:p>
            <a:p>
              <a:r>
                <a:rPr lang="fr-FR" sz="2000" b="1" dirty="0"/>
                <a:t>On y développe surtout la Thérapie du Mouvement</a:t>
              </a:r>
              <a:r>
                <a:rPr lang="fr-FR" sz="2000" dirty="0"/>
                <a:t>: </a:t>
              </a:r>
            </a:p>
            <a:p>
              <a:r>
                <a:rPr lang="fr-FR" sz="2000" dirty="0"/>
                <a:t>par les méthodes RPG, </a:t>
              </a:r>
              <a:r>
                <a:rPr lang="fr-FR" sz="2000" dirty="0" err="1"/>
                <a:t>TMi</a:t>
              </a:r>
              <a:r>
                <a:rPr lang="fr-FR" sz="2000" dirty="0"/>
                <a:t> , ostéopathie, acupuncture</a:t>
              </a:r>
            </a:p>
          </p:txBody>
        </p:sp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49C078C-36CC-7EE4-88A7-FE08F994D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88506" y="1052849"/>
              <a:ext cx="1485880" cy="1512000"/>
            </a:xfrm>
            <a:prstGeom prst="rect">
              <a:avLst/>
            </a:prstGeom>
          </p:spPr>
        </p:pic>
      </p:grpSp>
      <p:pic>
        <p:nvPicPr>
          <p:cNvPr id="15" name="Image 14">
            <a:extLst>
              <a:ext uri="{FF2B5EF4-FFF2-40B4-BE49-F238E27FC236}">
                <a16:creationId xmlns:a16="http://schemas.microsoft.com/office/drawing/2014/main" id="{0EBF8B51-0BE1-8C5D-0CAF-2647BF55F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832" y="3028225"/>
            <a:ext cx="8744429" cy="3610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5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19"/>
    </mc:Choice>
    <mc:Fallback xmlns="">
      <p:transition spd="slow" advTm="31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43D7FC-F9B3-FED2-D1FB-BB3E918E7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e 18">
            <a:extLst>
              <a:ext uri="{FF2B5EF4-FFF2-40B4-BE49-F238E27FC236}">
                <a16:creationId xmlns:a16="http://schemas.microsoft.com/office/drawing/2014/main" id="{5143162A-03C5-D3DB-BBF6-8429098CD522}"/>
              </a:ext>
            </a:extLst>
          </p:cNvPr>
          <p:cNvGrpSpPr/>
          <p:nvPr/>
        </p:nvGrpSpPr>
        <p:grpSpPr>
          <a:xfrm>
            <a:off x="0" y="0"/>
            <a:ext cx="12198487" cy="6858000"/>
            <a:chOff x="-183152" y="-3056594"/>
            <a:chExt cx="12198487" cy="6858000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35906683-0A36-8B20-613A-45653F41B8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83152" y="-3056594"/>
              <a:ext cx="12198487" cy="6858000"/>
            </a:xfrm>
            <a:prstGeom prst="rect">
              <a:avLst/>
            </a:prstGeom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9E1D4A86-4F11-BD5D-8A75-2A6106D743F6}"/>
                </a:ext>
              </a:extLst>
            </p:cNvPr>
            <p:cNvSpPr txBox="1"/>
            <p:nvPr/>
          </p:nvSpPr>
          <p:spPr>
            <a:xfrm>
              <a:off x="1425138" y="-2547404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FE31515C-895A-E9FC-3DFC-D46E60D6FFB2}"/>
                </a:ext>
              </a:extLst>
            </p:cNvPr>
            <p:cNvSpPr txBox="1"/>
            <p:nvPr/>
          </p:nvSpPr>
          <p:spPr>
            <a:xfrm>
              <a:off x="-47201" y="-752915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74A92A68-B32A-4D5E-B5B8-1AB19EFD88A0}"/>
              </a:ext>
            </a:extLst>
          </p:cNvPr>
          <p:cNvSpPr txBox="1"/>
          <p:nvPr/>
        </p:nvSpPr>
        <p:spPr>
          <a:xfrm>
            <a:off x="3414121" y="186024"/>
            <a:ext cx="58640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/>
              <a:t>Expériences professionnelles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B7A58B23-D9E2-E054-D415-E4026B41B20C}"/>
              </a:ext>
            </a:extLst>
          </p:cNvPr>
          <p:cNvGrpSpPr/>
          <p:nvPr/>
        </p:nvGrpSpPr>
        <p:grpSpPr>
          <a:xfrm>
            <a:off x="2424895" y="872891"/>
            <a:ext cx="9254015" cy="2000548"/>
            <a:chOff x="-1993087" y="-1342054"/>
            <a:chExt cx="9254015" cy="2000548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B4D14EF2-72F6-DF5A-62CE-44DB68B06AFD}"/>
                </a:ext>
              </a:extLst>
            </p:cNvPr>
            <p:cNvSpPr txBox="1"/>
            <p:nvPr/>
          </p:nvSpPr>
          <p:spPr>
            <a:xfrm>
              <a:off x="-1993087" y="-1342054"/>
              <a:ext cx="8059927" cy="20005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u="sng" dirty="0"/>
                <a:t>2011: Centre du mouvement de Rodange </a:t>
              </a:r>
            </a:p>
            <a:p>
              <a:r>
                <a:rPr lang="fr-FR" dirty="0"/>
                <a:t>2 rue du Clopp, Rodange, G.D. lux</a:t>
              </a:r>
            </a:p>
            <a:p>
              <a:endParaRPr lang="fr-FR" sz="400" b="1" dirty="0"/>
            </a:p>
            <a:p>
              <a:r>
                <a:rPr lang="fr-FR" sz="2000" b="1" dirty="0"/>
                <a:t>On y développe surtout la Thérapie par le Mouvement </a:t>
              </a:r>
              <a:r>
                <a:rPr lang="fr-FR" sz="2000" dirty="0"/>
                <a:t>: </a:t>
              </a:r>
            </a:p>
            <a:p>
              <a:r>
                <a:rPr lang="fr-FR" sz="2000" dirty="0"/>
                <a:t>kinésithérapie classique  et  prévention ( SGA, Pilates, </a:t>
              </a:r>
              <a:r>
                <a:rPr lang="fr-FR" sz="2000" dirty="0" err="1"/>
                <a:t>Taï</a:t>
              </a:r>
              <a:r>
                <a:rPr lang="fr-FR" sz="2000" dirty="0"/>
                <a:t> chi, yoga…).</a:t>
              </a:r>
            </a:p>
            <a:p>
              <a:r>
                <a:rPr lang="fr-FR" sz="2000" b="1" dirty="0"/>
                <a:t>Centre de formation. </a:t>
              </a:r>
            </a:p>
            <a:p>
              <a:endParaRPr lang="fr-FR" dirty="0"/>
            </a:p>
          </p:txBody>
        </p:sp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57235FB-7E26-83D6-7AD7-A5BD5A0B1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0647" y="-1324657"/>
              <a:ext cx="1300281" cy="1296000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6130803A-6044-BF0B-3C40-030CE72B967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4497" t="-468" r="4497" b="14674"/>
          <a:stretch>
            <a:fillRect/>
          </a:stretch>
        </p:blipFill>
        <p:spPr>
          <a:xfrm>
            <a:off x="5413513" y="2748980"/>
            <a:ext cx="6058393" cy="3929963"/>
          </a:xfrm>
          <a:prstGeom prst="rect">
            <a:avLst/>
          </a:prstGeom>
        </p:spPr>
      </p:pic>
      <p:grpSp>
        <p:nvGrpSpPr>
          <p:cNvPr id="25" name="Groupe 24">
            <a:extLst>
              <a:ext uri="{FF2B5EF4-FFF2-40B4-BE49-F238E27FC236}">
                <a16:creationId xmlns:a16="http://schemas.microsoft.com/office/drawing/2014/main" id="{5EC7D118-CA42-BC3B-27D6-BDCD7BBF15B8}"/>
              </a:ext>
            </a:extLst>
          </p:cNvPr>
          <p:cNvGrpSpPr/>
          <p:nvPr/>
        </p:nvGrpSpPr>
        <p:grpSpPr>
          <a:xfrm>
            <a:off x="244669" y="2894542"/>
            <a:ext cx="10914890" cy="3566280"/>
            <a:chOff x="456568" y="3341219"/>
            <a:chExt cx="10914890" cy="3566280"/>
          </a:xfrm>
        </p:grpSpPr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406E045D-2136-86C3-FAC5-488DFDFC412E}"/>
                </a:ext>
              </a:extLst>
            </p:cNvPr>
            <p:cNvGrpSpPr/>
            <p:nvPr/>
          </p:nvGrpSpPr>
          <p:grpSpPr>
            <a:xfrm>
              <a:off x="6666758" y="3341219"/>
              <a:ext cx="4704700" cy="3566280"/>
              <a:chOff x="6763322" y="3349999"/>
              <a:chExt cx="4311515" cy="3231906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ABF7549E-8B49-586F-FB05-4EE9DAF6B05A}"/>
                  </a:ext>
                </a:extLst>
              </p:cNvPr>
              <p:cNvGrpSpPr/>
              <p:nvPr/>
            </p:nvGrpSpPr>
            <p:grpSpPr>
              <a:xfrm>
                <a:off x="6763322" y="3349999"/>
                <a:ext cx="4311515" cy="3231906"/>
                <a:chOff x="6819958" y="3429576"/>
                <a:chExt cx="4311515" cy="3231906"/>
              </a:xfrm>
            </p:grpSpPr>
            <p:pic>
              <p:nvPicPr>
                <p:cNvPr id="4" name="Image 3">
                  <a:extLst>
                    <a:ext uri="{FF2B5EF4-FFF2-40B4-BE49-F238E27FC236}">
                      <a16:creationId xmlns:a16="http://schemas.microsoft.com/office/drawing/2014/main" id="{26864826-BDF3-45EF-A326-6E2686A57F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819958" y="3429576"/>
                  <a:ext cx="4311515" cy="3231906"/>
                </a:xfrm>
                <a:prstGeom prst="rect">
                  <a:avLst/>
                </a:prstGeom>
              </p:spPr>
            </p:pic>
            <p:pic>
              <p:nvPicPr>
                <p:cNvPr id="5" name="Image 4">
                  <a:extLst>
                    <a:ext uri="{FF2B5EF4-FFF2-40B4-BE49-F238E27FC236}">
                      <a16:creationId xmlns:a16="http://schemas.microsoft.com/office/drawing/2014/main" id="{1E477FC9-19CA-C77D-E739-2A8C7AE9A8E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605051" y="5879154"/>
                  <a:ext cx="288000" cy="287052"/>
                </a:xfrm>
                <a:prstGeom prst="rect">
                  <a:avLst/>
                </a:prstGeom>
              </p:spPr>
            </p:pic>
          </p:grpSp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B809BC0C-2D51-4DE4-9259-6BDDFC0218FE}"/>
                  </a:ext>
                </a:extLst>
              </p:cNvPr>
              <p:cNvSpPr txBox="1"/>
              <p:nvPr/>
            </p:nvSpPr>
            <p:spPr>
              <a:xfrm rot="20919526">
                <a:off x="7663989" y="5370425"/>
                <a:ext cx="3136736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050" dirty="0"/>
                  <a:t>Centre du mouvement</a:t>
                </a:r>
              </a:p>
            </p:txBody>
          </p:sp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A317B35-9023-4493-3442-DDCCAC8CD63B}"/>
                </a:ext>
              </a:extLst>
            </p:cNvPr>
            <p:cNvSpPr txBox="1"/>
            <p:nvPr/>
          </p:nvSpPr>
          <p:spPr>
            <a:xfrm>
              <a:off x="456568" y="3548632"/>
              <a:ext cx="4787030" cy="32624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fr-FR" sz="1000" b="1" dirty="0"/>
            </a:p>
            <a:p>
              <a:pPr algn="ctr"/>
              <a:r>
                <a:rPr lang="fr-FR" sz="2800" b="1" dirty="0"/>
                <a:t>A ce jour, 9 collègues travaillent dans nos deux cabinets, </a:t>
              </a:r>
            </a:p>
            <a:p>
              <a:pPr algn="ctr"/>
              <a:r>
                <a:rPr lang="fr-FR" sz="2800" b="1" dirty="0"/>
                <a:t>en Thérapie Manuelle, RPG, Acupuncture, Ostéopathie, + prévention </a:t>
              </a:r>
            </a:p>
            <a:p>
              <a:pPr algn="ctr"/>
              <a:r>
                <a:rPr lang="fr-FR" sz="2800" b="1" dirty="0"/>
                <a:t>en fonction des besoins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8265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219"/>
    </mc:Choice>
    <mc:Fallback xmlns="">
      <p:transition spd="slow" advTm="312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B1324-519A-97F3-C3BF-F4C5FFC4BC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e 9">
            <a:extLst>
              <a:ext uri="{FF2B5EF4-FFF2-40B4-BE49-F238E27FC236}">
                <a16:creationId xmlns:a16="http://schemas.microsoft.com/office/drawing/2014/main" id="{555E4C93-A117-1E09-74C2-975A99A20071}"/>
              </a:ext>
            </a:extLst>
          </p:cNvPr>
          <p:cNvGrpSpPr/>
          <p:nvPr/>
        </p:nvGrpSpPr>
        <p:grpSpPr>
          <a:xfrm>
            <a:off x="-30663" y="-85373"/>
            <a:ext cx="12253326" cy="6970482"/>
            <a:chOff x="-1121851" y="54595"/>
            <a:chExt cx="12253326" cy="697048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A3EB0D43-F449-52DD-7601-8362BA170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-1121851" y="54595"/>
              <a:ext cx="12253326" cy="6970482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01E5F8BC-5FDC-B9B2-3037-B92E2909D3CA}"/>
                </a:ext>
              </a:extLst>
            </p:cNvPr>
            <p:cNvSpPr txBox="1"/>
            <p:nvPr/>
          </p:nvSpPr>
          <p:spPr>
            <a:xfrm>
              <a:off x="142161" y="2047491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9C12CCF5-ED28-1D81-5C9F-88767874EEA5}"/>
                </a:ext>
              </a:extLst>
            </p:cNvPr>
            <p:cNvSpPr txBox="1"/>
            <p:nvPr/>
          </p:nvSpPr>
          <p:spPr>
            <a:xfrm>
              <a:off x="1211555" y="2145332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07C4EBC-7664-13E5-DC21-AAADFBEE780C}"/>
              </a:ext>
            </a:extLst>
          </p:cNvPr>
          <p:cNvGrpSpPr>
            <a:grpSpLocks noChangeAspect="1"/>
          </p:cNvGrpSpPr>
          <p:nvPr/>
        </p:nvGrpSpPr>
        <p:grpSpPr>
          <a:xfrm>
            <a:off x="6921186" y="59151"/>
            <a:ext cx="5270814" cy="6739697"/>
            <a:chOff x="7611110" y="1112792"/>
            <a:chExt cx="4383102" cy="5636208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10977568-58D0-D54D-1167-78C58763A924}"/>
                </a:ext>
              </a:extLst>
            </p:cNvPr>
            <p:cNvGrpSpPr/>
            <p:nvPr/>
          </p:nvGrpSpPr>
          <p:grpSpPr>
            <a:xfrm>
              <a:off x="7611110" y="1112792"/>
              <a:ext cx="4383102" cy="5636208"/>
              <a:chOff x="7568090" y="1019612"/>
              <a:chExt cx="4383102" cy="5636208"/>
            </a:xfrm>
          </p:grpSpPr>
          <p:pic>
            <p:nvPicPr>
              <p:cNvPr id="19" name="Image 18" descr="Une image contenant personne, femme, regardant, dents&#10;&#10;Description générée automatiquement">
                <a:extLst>
                  <a:ext uri="{FF2B5EF4-FFF2-40B4-BE49-F238E27FC236}">
                    <a16:creationId xmlns:a16="http://schemas.microsoft.com/office/drawing/2014/main" id="{896CFF36-2C2C-D98A-A27B-79BFE4957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r="3558"/>
              <a:stretch>
                <a:fillRect/>
              </a:stretch>
            </p:blipFill>
            <p:spPr>
              <a:xfrm rot="5400000">
                <a:off x="6941537" y="1646165"/>
                <a:ext cx="5636207" cy="4383102"/>
              </a:xfrm>
              <a:prstGeom prst="rect">
                <a:avLst/>
              </a:prstGeom>
            </p:spPr>
          </p:pic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279000C-B7C2-1133-FDBB-2ADD7F3E4A43}"/>
                  </a:ext>
                </a:extLst>
              </p:cNvPr>
              <p:cNvSpPr txBox="1"/>
              <p:nvPr/>
            </p:nvSpPr>
            <p:spPr>
              <a:xfrm>
                <a:off x="7581640" y="5034299"/>
                <a:ext cx="4356000" cy="1621521"/>
              </a:xfrm>
              <a:prstGeom prst="rect">
                <a:avLst/>
              </a:prstGeom>
              <a:solidFill>
                <a:srgbClr val="51483C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2400" dirty="0">
                    <a:solidFill>
                      <a:schemeClr val="bg1"/>
                    </a:solidFill>
                  </a:rPr>
                  <a:t>Un exemple :</a:t>
                </a:r>
              </a:p>
              <a:p>
                <a:pPr algn="ctr"/>
                <a:r>
                  <a:rPr lang="fr-FR" sz="2400" dirty="0">
                    <a:solidFill>
                      <a:schemeClr val="bg1"/>
                    </a:solidFill>
                  </a:rPr>
                  <a:t>mobilisation  intra neurale sur le sciatique gauche, associée à un traitement postural des muscles protecteurs du nerf.</a:t>
                </a:r>
              </a:p>
            </p:txBody>
          </p:sp>
        </p:grpSp>
        <p:sp>
          <p:nvSpPr>
            <p:cNvPr id="11" name="Ellipse 10">
              <a:extLst>
                <a:ext uri="{FF2B5EF4-FFF2-40B4-BE49-F238E27FC236}">
                  <a16:creationId xmlns:a16="http://schemas.microsoft.com/office/drawing/2014/main" id="{D3A8DA77-5A74-CF9E-0E58-94102EBA15C9}"/>
                </a:ext>
              </a:extLst>
            </p:cNvPr>
            <p:cNvSpPr/>
            <p:nvPr/>
          </p:nvSpPr>
          <p:spPr>
            <a:xfrm>
              <a:off x="8941699" y="2387150"/>
              <a:ext cx="364142" cy="36028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FE7018DE-D0A5-1A31-FEB1-D263D53CBF11}"/>
                </a:ext>
              </a:extLst>
            </p:cNvPr>
            <p:cNvSpPr/>
            <p:nvPr/>
          </p:nvSpPr>
          <p:spPr>
            <a:xfrm>
              <a:off x="9954750" y="2303889"/>
              <a:ext cx="364142" cy="360289"/>
            </a:xfrm>
            <a:prstGeom prst="ellipse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B050"/>
                </a:solidFill>
              </a:endParaRPr>
            </a:p>
          </p:txBody>
        </p:sp>
      </p:grp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F420934-ADCE-62A9-F05D-ECFC5F6724A0}"/>
              </a:ext>
            </a:extLst>
          </p:cNvPr>
          <p:cNvCxnSpPr>
            <a:cxnSpLocks/>
          </p:cNvCxnSpPr>
          <p:nvPr/>
        </p:nvCxnSpPr>
        <p:spPr>
          <a:xfrm flipV="1">
            <a:off x="8740206" y="1483448"/>
            <a:ext cx="0" cy="636494"/>
          </a:xfrm>
          <a:prstGeom prst="straightConnector1">
            <a:avLst/>
          </a:prstGeom>
          <a:ln>
            <a:solidFill>
              <a:schemeClr val="bg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DF88A64A-76D0-8C5C-08F9-A2E2C8BB5D9F}"/>
              </a:ext>
            </a:extLst>
          </p:cNvPr>
          <p:cNvSpPr/>
          <p:nvPr/>
        </p:nvSpPr>
        <p:spPr>
          <a:xfrm>
            <a:off x="-1614" y="-85373"/>
            <a:ext cx="2657825" cy="2719174"/>
          </a:xfrm>
          <a:prstGeom prst="rect">
            <a:avLst/>
          </a:prstGeom>
          <a:solidFill>
            <a:srgbClr val="FAF7F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PG-superieur-titre">
            <a:extLst>
              <a:ext uri="{FF2B5EF4-FFF2-40B4-BE49-F238E27FC236}">
                <a16:creationId xmlns:a16="http://schemas.microsoft.com/office/drawing/2014/main" id="{663B56A9-EF69-E408-B478-925DB9DD334C}"/>
              </a:ext>
            </a:extLst>
          </p:cNvPr>
          <p:cNvSpPr>
            <a:spLocks noGrp="1"/>
          </p:cNvSpPr>
          <p:nvPr/>
        </p:nvSpPr>
        <p:spPr>
          <a:xfrm>
            <a:off x="281805" y="1900749"/>
            <a:ext cx="2179320" cy="731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sz="2400" b="1" dirty="0">
                <a:solidFill>
                  <a:srgbClr val="FFFFFF"/>
                </a:solidFill>
              </a:rPr>
              <a:t>RPG</a:t>
            </a:r>
          </a:p>
        </p:txBody>
      </p:sp>
      <p:sp>
        <p:nvSpPr>
          <p:cNvPr id="34" name="RPG-superieur-titre">
            <a:extLst>
              <a:ext uri="{FF2B5EF4-FFF2-40B4-BE49-F238E27FC236}">
                <a16:creationId xmlns:a16="http://schemas.microsoft.com/office/drawing/2014/main" id="{8ACDE55A-7745-F5CC-8EF2-050D0D5E5373}"/>
              </a:ext>
            </a:extLst>
          </p:cNvPr>
          <p:cNvSpPr>
            <a:spLocks noGrp="1"/>
          </p:cNvSpPr>
          <p:nvPr/>
        </p:nvSpPr>
        <p:spPr>
          <a:xfrm>
            <a:off x="4302800" y="1900749"/>
            <a:ext cx="2179320" cy="73152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100" b="1">
                <a:solidFill>
                  <a:srgbClr val="FFFFFF"/>
                </a:solidFill>
              </a:defRPr>
            </a:pPr>
            <a:r>
              <a:rPr lang="fr-FR" sz="2400" b="1" dirty="0">
                <a:solidFill>
                  <a:srgbClr val="FFFFFF"/>
                </a:solidFill>
              </a:rPr>
              <a:t>Ostéopathie </a:t>
            </a:r>
            <a:endParaRPr sz="2400" b="1" dirty="0">
              <a:solidFill>
                <a:srgbClr val="FFFFFF"/>
              </a:solidFill>
            </a:endParaRP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53E7CBAF-8ED3-69A0-03BD-1DBC597E7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171" y="3349199"/>
            <a:ext cx="6617994" cy="3503644"/>
          </a:xfrm>
          <a:prstGeom prst="rect">
            <a:avLst/>
          </a:prstGeom>
        </p:spPr>
      </p:pic>
      <p:sp>
        <p:nvSpPr>
          <p:cNvPr id="44" name="ZoneTexte 43">
            <a:extLst>
              <a:ext uri="{FF2B5EF4-FFF2-40B4-BE49-F238E27FC236}">
                <a16:creationId xmlns:a16="http://schemas.microsoft.com/office/drawing/2014/main" id="{6ACBE618-579A-D2ED-F660-C421A0A32A5F}"/>
              </a:ext>
            </a:extLst>
          </p:cNvPr>
          <p:cNvSpPr txBox="1"/>
          <p:nvPr/>
        </p:nvSpPr>
        <p:spPr>
          <a:xfrm>
            <a:off x="19151" y="-85373"/>
            <a:ext cx="6871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Expériences en tant que formateur</a:t>
            </a:r>
            <a:endParaRPr lang="fr-FR" sz="3200" dirty="0"/>
          </a:p>
        </p:txBody>
      </p: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1FD28864-94A0-A038-9A83-C6FD0EE370CC}"/>
              </a:ext>
            </a:extLst>
          </p:cNvPr>
          <p:cNvGrpSpPr/>
          <p:nvPr/>
        </p:nvGrpSpPr>
        <p:grpSpPr>
          <a:xfrm>
            <a:off x="19151" y="1066365"/>
            <a:ext cx="6702666" cy="2715743"/>
            <a:chOff x="19151" y="1066365"/>
            <a:chExt cx="6702666" cy="2715743"/>
          </a:xfrm>
        </p:grpSpPr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77E48FBA-E65B-6CC9-262B-906548FD3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36226"/>
            <a:stretch>
              <a:fillRect/>
            </a:stretch>
          </p:blipFill>
          <p:spPr>
            <a:xfrm>
              <a:off x="19151" y="1583010"/>
              <a:ext cx="6702666" cy="2199098"/>
            </a:xfrm>
            <a:prstGeom prst="rect">
              <a:avLst/>
            </a:prstGeom>
          </p:spPr>
        </p:pic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5E9AC210-0E13-2C87-B3A0-74F359BB64BB}"/>
                </a:ext>
              </a:extLst>
            </p:cNvPr>
            <p:cNvSpPr txBox="1"/>
            <p:nvPr/>
          </p:nvSpPr>
          <p:spPr>
            <a:xfrm>
              <a:off x="1181087" y="1066365"/>
              <a:ext cx="424486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/>
                <a:t>J’ai toujours essayé</a:t>
              </a:r>
            </a:p>
            <a:p>
              <a:pPr algn="ctr"/>
              <a:r>
                <a:rPr lang="fr-FR" sz="2400" b="1" dirty="0"/>
                <a:t> d’intégrer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34201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671"/>
    </mc:Choice>
    <mc:Fallback xmlns="">
      <p:transition spd="slow" advTm="41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74FFE399-3E4C-02F3-3831-92709B7C6F33}"/>
              </a:ext>
            </a:extLst>
          </p:cNvPr>
          <p:cNvGrpSpPr/>
          <p:nvPr/>
        </p:nvGrpSpPr>
        <p:grpSpPr>
          <a:xfrm>
            <a:off x="0" y="-337"/>
            <a:ext cx="12198487" cy="6858000"/>
            <a:chOff x="-6487" y="27710"/>
            <a:chExt cx="12198487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51734084-6105-65E2-3546-B9BD6A2310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6487" y="27710"/>
              <a:ext cx="12198487" cy="68580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4FCD81E1-D4A0-7C9A-8140-CE364F62D6A0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EA5E68FF-5C91-62DB-EC3D-B18296A35FED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17C4B8D8-F262-04CA-B51B-3F26272404F5}"/>
              </a:ext>
            </a:extLst>
          </p:cNvPr>
          <p:cNvSpPr txBox="1"/>
          <p:nvPr/>
        </p:nvSpPr>
        <p:spPr>
          <a:xfrm>
            <a:off x="2854036" y="221563"/>
            <a:ext cx="9112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Expériences en tant que formateur </a:t>
            </a:r>
            <a:r>
              <a:rPr lang="fr-FR" sz="2400" dirty="0"/>
              <a:t>(1999 à ce jour)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B537D23-25A0-B707-F3C4-2D9ABC14F876}"/>
              </a:ext>
            </a:extLst>
          </p:cNvPr>
          <p:cNvSpPr txBox="1"/>
          <p:nvPr/>
        </p:nvSpPr>
        <p:spPr>
          <a:xfrm>
            <a:off x="3243796" y="987893"/>
            <a:ext cx="100559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Professeur invité à la Haute École Robert</a:t>
            </a:r>
            <a:r>
              <a:rPr lang="fr-FR" sz="2000" dirty="0"/>
              <a:t> </a:t>
            </a:r>
            <a:r>
              <a:rPr lang="fr-FR" sz="2000" b="1" dirty="0"/>
              <a:t>Schuman:</a:t>
            </a:r>
            <a:r>
              <a:rPr lang="fr-FR" sz="2000" i="1" dirty="0"/>
              <a:t> </a:t>
            </a:r>
          </a:p>
          <a:p>
            <a:r>
              <a:rPr lang="fr-FR" sz="2000" i="1" dirty="0"/>
              <a:t>Initiation aux notion de chaînes musculaires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AE96543-E0AA-E27B-EAF9-12D6453D8F98}"/>
              </a:ext>
            </a:extLst>
          </p:cNvPr>
          <p:cNvSpPr txBox="1"/>
          <p:nvPr/>
        </p:nvSpPr>
        <p:spPr>
          <a:xfrm>
            <a:off x="2956786" y="981235"/>
            <a:ext cx="7337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38C76FF-5CC8-3002-6E7F-B8460350CFD5}"/>
              </a:ext>
            </a:extLst>
          </p:cNvPr>
          <p:cNvSpPr txBox="1"/>
          <p:nvPr/>
        </p:nvSpPr>
        <p:spPr>
          <a:xfrm>
            <a:off x="147314" y="2562931"/>
            <a:ext cx="531878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/>
              <a:t>Professeur des formations sur </a:t>
            </a:r>
            <a:endParaRPr lang="fr-FR" sz="2400" b="1" dirty="0"/>
          </a:p>
          <a:p>
            <a:r>
              <a:rPr lang="fr-FR" sz="2400" b="1" u="sng" dirty="0"/>
              <a:t>l’intéroception en RPG</a:t>
            </a:r>
          </a:p>
          <a:p>
            <a:endParaRPr lang="fr-FR" sz="800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fascia,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artères,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neuroméningé,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viscéral,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cranio sacré…</a:t>
            </a:r>
          </a:p>
          <a:p>
            <a:r>
              <a:rPr lang="fr-FR" dirty="0"/>
              <a:t>300 jours de formation, 11 pays, 4 continents. </a:t>
            </a:r>
          </a:p>
          <a:p>
            <a:r>
              <a:rPr lang="fr-FR" dirty="0"/>
              <a:t> 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B9D01D5-9058-68B8-164B-9D1A319F02DD}"/>
              </a:ext>
            </a:extLst>
          </p:cNvPr>
          <p:cNvGrpSpPr/>
          <p:nvPr/>
        </p:nvGrpSpPr>
        <p:grpSpPr>
          <a:xfrm>
            <a:off x="5636824" y="2153689"/>
            <a:ext cx="6561738" cy="4007809"/>
            <a:chOff x="131963" y="1323912"/>
            <a:chExt cx="5546706" cy="3102051"/>
          </a:xfrm>
        </p:grpSpPr>
        <p:pic>
          <p:nvPicPr>
            <p:cNvPr id="24" name="Image 23">
              <a:extLst>
                <a:ext uri="{FF2B5EF4-FFF2-40B4-BE49-F238E27FC236}">
                  <a16:creationId xmlns:a16="http://schemas.microsoft.com/office/drawing/2014/main" id="{87DB2EB7-3E1A-2C05-0446-4D8CBDEE9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1963" y="1323912"/>
              <a:ext cx="5402325" cy="3102051"/>
            </a:xfrm>
            <a:prstGeom prst="rect">
              <a:avLst/>
            </a:prstGeom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49FD2AAC-6338-ABE0-4CF8-EEC964562D3C}"/>
                </a:ext>
              </a:extLst>
            </p:cNvPr>
            <p:cNvSpPr txBox="1"/>
            <p:nvPr/>
          </p:nvSpPr>
          <p:spPr>
            <a:xfrm>
              <a:off x="3384920" y="1324433"/>
              <a:ext cx="2293749" cy="389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Buenos Aires</a:t>
              </a:r>
            </a:p>
          </p:txBody>
        </p:sp>
      </p:grp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D0FBA4F8-5E44-6FD6-472F-4C7F78292A2F}"/>
              </a:ext>
            </a:extLst>
          </p:cNvPr>
          <p:cNvGrpSpPr>
            <a:grpSpLocks noChangeAspect="1"/>
          </p:cNvGrpSpPr>
          <p:nvPr/>
        </p:nvGrpSpPr>
        <p:grpSpPr>
          <a:xfrm>
            <a:off x="5710938" y="2500151"/>
            <a:ext cx="6840000" cy="3545807"/>
            <a:chOff x="5658294" y="8475932"/>
            <a:chExt cx="8202929" cy="4020406"/>
          </a:xfrm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4B26431A-19F8-0C05-63E6-3860599A041D}"/>
                </a:ext>
              </a:extLst>
            </p:cNvPr>
            <p:cNvGrpSpPr/>
            <p:nvPr/>
          </p:nvGrpSpPr>
          <p:grpSpPr>
            <a:xfrm>
              <a:off x="5658294" y="8553663"/>
              <a:ext cx="8202929" cy="3942675"/>
              <a:chOff x="1774640" y="1597765"/>
              <a:chExt cx="8202929" cy="3942675"/>
            </a:xfrm>
          </p:grpSpPr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D2B8FAE-A20F-9FF5-82F0-62F5B7DFC88E}"/>
                  </a:ext>
                </a:extLst>
              </p:cNvPr>
              <p:cNvSpPr txBox="1"/>
              <p:nvPr/>
            </p:nvSpPr>
            <p:spPr>
              <a:xfrm>
                <a:off x="6521447" y="1624452"/>
                <a:ext cx="345612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/>
                  <a:t>Montréal</a:t>
                </a:r>
              </a:p>
            </p:txBody>
          </p:sp>
          <p:pic>
            <p:nvPicPr>
              <p:cNvPr id="30" name="Image 29">
                <a:extLst>
                  <a:ext uri="{FF2B5EF4-FFF2-40B4-BE49-F238E27FC236}">
                    <a16:creationId xmlns:a16="http://schemas.microsoft.com/office/drawing/2014/main" id="{84322072-DABA-21E9-9F98-E3D8941E69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3225" t="27408" r="3157" b="4956"/>
              <a:stretch>
                <a:fillRect/>
              </a:stretch>
            </p:blipFill>
            <p:spPr>
              <a:xfrm>
                <a:off x="1774640" y="1597765"/>
                <a:ext cx="7276370" cy="3942675"/>
              </a:xfrm>
              <a:prstGeom prst="rect">
                <a:avLst/>
              </a:prstGeom>
            </p:spPr>
          </p:pic>
        </p:grp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52712A0F-BA15-54AC-57EA-4633C0501A02}"/>
                </a:ext>
              </a:extLst>
            </p:cNvPr>
            <p:cNvSpPr txBox="1"/>
            <p:nvPr/>
          </p:nvSpPr>
          <p:spPr>
            <a:xfrm>
              <a:off x="10654074" y="8475932"/>
              <a:ext cx="2748853" cy="523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Montréal</a:t>
              </a:r>
            </a:p>
          </p:txBody>
        </p:sp>
      </p:grpSp>
      <p:sp>
        <p:nvSpPr>
          <p:cNvPr id="37" name="ZoneTexte 36">
            <a:extLst>
              <a:ext uri="{FF2B5EF4-FFF2-40B4-BE49-F238E27FC236}">
                <a16:creationId xmlns:a16="http://schemas.microsoft.com/office/drawing/2014/main" id="{E58930D1-C1F2-6A7A-7D4E-71F68FA5DA00}"/>
              </a:ext>
            </a:extLst>
          </p:cNvPr>
          <p:cNvSpPr txBox="1"/>
          <p:nvPr/>
        </p:nvSpPr>
        <p:spPr>
          <a:xfrm>
            <a:off x="4922207" y="8023244"/>
            <a:ext cx="1810521" cy="76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03FDD177-A99F-49A1-369C-9BE79C18320D}"/>
              </a:ext>
            </a:extLst>
          </p:cNvPr>
          <p:cNvGrpSpPr>
            <a:grpSpLocks noChangeAspect="1"/>
          </p:cNvGrpSpPr>
          <p:nvPr/>
        </p:nvGrpSpPr>
        <p:grpSpPr>
          <a:xfrm>
            <a:off x="5437920" y="2515575"/>
            <a:ext cx="6480000" cy="4029821"/>
            <a:chOff x="-1042254" y="8403304"/>
            <a:chExt cx="6578553" cy="409111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9C55FA7A-F5CF-43BB-02C0-83C1842E1DF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042254" y="8403304"/>
              <a:ext cx="6578553" cy="4091110"/>
            </a:xfrm>
            <a:prstGeom prst="rect">
              <a:avLst/>
            </a:prstGeom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4B49DB45-6585-930F-354B-A54F0A5B334F}"/>
                </a:ext>
              </a:extLst>
            </p:cNvPr>
            <p:cNvSpPr txBox="1"/>
            <p:nvPr/>
          </p:nvSpPr>
          <p:spPr>
            <a:xfrm>
              <a:off x="3517480" y="8430266"/>
              <a:ext cx="16693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Bilbao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A7F5D97-3DD9-1704-8B2C-421A6712A9C9}"/>
              </a:ext>
            </a:extLst>
          </p:cNvPr>
          <p:cNvGrpSpPr>
            <a:grpSpLocks noChangeAspect="1"/>
          </p:cNvGrpSpPr>
          <p:nvPr/>
        </p:nvGrpSpPr>
        <p:grpSpPr>
          <a:xfrm>
            <a:off x="5547760" y="2116201"/>
            <a:ext cx="6480000" cy="3681998"/>
            <a:chOff x="-3105674" y="9283731"/>
            <a:chExt cx="7772400" cy="4416368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51A72747-A0C5-462A-9133-928FD0EBC34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 t="24239"/>
            <a:stretch>
              <a:fillRect/>
            </a:stretch>
          </p:blipFill>
          <p:spPr>
            <a:xfrm>
              <a:off x="-3105674" y="9283731"/>
              <a:ext cx="7772400" cy="4416368"/>
            </a:xfrm>
            <a:prstGeom prst="rect">
              <a:avLst/>
            </a:prstGeom>
          </p:spPr>
        </p:pic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F9B75010-4365-B0B9-C31B-4CA9390DC629}"/>
                </a:ext>
              </a:extLst>
            </p:cNvPr>
            <p:cNvSpPr txBox="1"/>
            <p:nvPr/>
          </p:nvSpPr>
          <p:spPr>
            <a:xfrm>
              <a:off x="586020" y="9488802"/>
              <a:ext cx="3843020" cy="553744"/>
            </a:xfrm>
            <a:prstGeom prst="rect">
              <a:avLst/>
            </a:prstGeom>
            <a:solidFill>
              <a:srgbClr val="CCBEA0"/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Nouvelle Calédonie</a:t>
              </a:r>
            </a:p>
          </p:txBody>
        </p: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06D41304-5A93-35B3-DE48-AB25F4FDA49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9790" b="1"/>
          <a:stretch>
            <a:fillRect/>
          </a:stretch>
        </p:blipFill>
        <p:spPr>
          <a:xfrm>
            <a:off x="6127106" y="1955412"/>
            <a:ext cx="5669515" cy="466557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63E1A64-3779-E3F1-6730-FEEEC934F86D}"/>
              </a:ext>
            </a:extLst>
          </p:cNvPr>
          <p:cNvSpPr txBox="1"/>
          <p:nvPr/>
        </p:nvSpPr>
        <p:spPr>
          <a:xfrm>
            <a:off x="147314" y="5741147"/>
            <a:ext cx="505964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b="1" dirty="0"/>
          </a:p>
          <a:p>
            <a:r>
              <a:rPr lang="fr-FR" sz="2000" b="1" u="sng" dirty="0"/>
              <a:t>Quelques congrès </a:t>
            </a:r>
            <a:r>
              <a:rPr lang="fr-FR" b="1" i="1" u="sng" dirty="0"/>
              <a:t> </a:t>
            </a:r>
            <a:r>
              <a:rPr lang="fr-FR" i="1" dirty="0"/>
              <a:t>( Libramont, </a:t>
            </a:r>
            <a:r>
              <a:rPr lang="fr-FR" i="1" dirty="0" err="1"/>
              <a:t>Lausane</a:t>
            </a:r>
            <a:r>
              <a:rPr lang="fr-FR" i="1" dirty="0"/>
              <a:t>, Rome, Luxembourg, Madrid )</a:t>
            </a:r>
            <a:endParaRPr lang="fr-FR" sz="2000" i="1" dirty="0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D0BB54C-D895-1BA4-9236-CECEE169734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886" r="14312"/>
          <a:stretch>
            <a:fillRect/>
          </a:stretch>
        </p:blipFill>
        <p:spPr>
          <a:xfrm>
            <a:off x="6723071" y="1887110"/>
            <a:ext cx="4265752" cy="473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96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50"/>
    </mc:Choice>
    <mc:Fallback xmlns="">
      <p:transition spd="slow" advTm="55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4A4C40-6F69-4D75-960C-86D1BF26F5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C2645307-59DE-1D38-2185-8DB7A9723C06}"/>
              </a:ext>
            </a:extLst>
          </p:cNvPr>
          <p:cNvGrpSpPr/>
          <p:nvPr/>
        </p:nvGrpSpPr>
        <p:grpSpPr>
          <a:xfrm>
            <a:off x="-6487" y="7087"/>
            <a:ext cx="12198487" cy="6858000"/>
            <a:chOff x="-162712" y="-2152290"/>
            <a:chExt cx="12198487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4D4EC30E-0E8B-72E4-EEB6-49CF5FFBC1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62712" y="-2152290"/>
              <a:ext cx="12198487" cy="68580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E5FE0BA-ACDE-180E-855C-AE65D2C1149A}"/>
                </a:ext>
              </a:extLst>
            </p:cNvPr>
            <p:cNvSpPr txBox="1"/>
            <p:nvPr/>
          </p:nvSpPr>
          <p:spPr>
            <a:xfrm>
              <a:off x="212277" y="2297687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TM i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B55CADE-DE87-1DD5-8E96-5963A64BECFF}"/>
                </a:ext>
              </a:extLst>
            </p:cNvPr>
            <p:cNvSpPr txBox="1"/>
            <p:nvPr/>
          </p:nvSpPr>
          <p:spPr>
            <a:xfrm>
              <a:off x="1533626" y="508156"/>
              <a:ext cx="147233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i="1" dirty="0">
                  <a:solidFill>
                    <a:srgbClr val="BBD173"/>
                  </a:solidFill>
                  <a:latin typeface="Source Sans Pro" panose="020B0503030403020204" pitchFamily="34" charset="0"/>
                  <a:ea typeface="Source Sans Pro" panose="020B0503030403020204" pitchFamily="34" charset="0"/>
                </a:rPr>
                <a:t>RPG i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CD6AF8-6C78-2519-030A-E54B03DEE80A}"/>
              </a:ext>
            </a:extLst>
          </p:cNvPr>
          <p:cNvGrpSpPr/>
          <p:nvPr/>
        </p:nvGrpSpPr>
        <p:grpSpPr>
          <a:xfrm>
            <a:off x="5254347" y="2434299"/>
            <a:ext cx="6443682" cy="3872695"/>
            <a:chOff x="2289021" y="1320236"/>
            <a:chExt cx="6443682" cy="3872695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40B41BE-F811-9F51-B7DB-B3919CBDE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9844" t="22649" r="7252" b="10917"/>
            <a:stretch>
              <a:fillRect/>
            </a:stretch>
          </p:blipFill>
          <p:spPr>
            <a:xfrm>
              <a:off x="2289021" y="1320236"/>
              <a:ext cx="6443682" cy="3872695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2B8B1AF2-3947-1F85-DC15-9D54BE27AC72}"/>
                </a:ext>
              </a:extLst>
            </p:cNvPr>
            <p:cNvSpPr txBox="1"/>
            <p:nvPr/>
          </p:nvSpPr>
          <p:spPr>
            <a:xfrm>
              <a:off x="4260850" y="4546600"/>
              <a:ext cx="28003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dirty="0">
                  <a:solidFill>
                    <a:schemeClr val="bg1"/>
                  </a:solidFill>
                </a:rPr>
                <a:t>St Mont, </a:t>
              </a:r>
            </a:p>
            <a:p>
              <a:pPr algn="ctr"/>
              <a:r>
                <a:rPr lang="fr-FR" dirty="0">
                  <a:solidFill>
                    <a:schemeClr val="bg1"/>
                  </a:solidFill>
                </a:rPr>
                <a:t>la Mecque de la RPG</a:t>
              </a: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81FD58A4-6881-A98A-D7FB-8B7C74D7057F}"/>
              </a:ext>
            </a:extLst>
          </p:cNvPr>
          <p:cNvSpPr txBox="1"/>
          <p:nvPr/>
        </p:nvSpPr>
        <p:spPr>
          <a:xfrm>
            <a:off x="2555586" y="84471"/>
            <a:ext cx="8795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/>
              <a:t>Expériences en tant que formateur à Rodange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62771DA-440C-F2D4-7B92-DC5467EDB9DE}"/>
              </a:ext>
            </a:extLst>
          </p:cNvPr>
          <p:cNvSpPr txBox="1"/>
          <p:nvPr/>
        </p:nvSpPr>
        <p:spPr>
          <a:xfrm>
            <a:off x="2555586" y="1273380"/>
            <a:ext cx="83160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3EC67EF-7B47-2D8D-33DE-38A839D799B9}"/>
              </a:ext>
            </a:extLst>
          </p:cNvPr>
          <p:cNvSpPr txBox="1"/>
          <p:nvPr/>
        </p:nvSpPr>
        <p:spPr>
          <a:xfrm>
            <a:off x="116884" y="2305362"/>
            <a:ext cx="425721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u="sng" dirty="0"/>
          </a:p>
          <a:p>
            <a:r>
              <a:rPr lang="fr-FR" sz="2000" b="1" u="sng" dirty="0"/>
              <a:t>Formation TM i </a:t>
            </a:r>
          </a:p>
          <a:p>
            <a:r>
              <a:rPr lang="fr-FR" sz="2000" dirty="0"/>
              <a:t>Thérapie Manuelle intéroceptive, ouverte aux kinés, </a:t>
            </a:r>
            <a:r>
              <a:rPr lang="fr-FR" sz="2000" dirty="0" err="1"/>
              <a:t>RPGistes</a:t>
            </a:r>
            <a:r>
              <a:rPr lang="fr-FR" sz="2000" dirty="0"/>
              <a:t>, thérapeutes manuels, ostéos.</a:t>
            </a:r>
            <a:endParaRPr lang="fr-FR" sz="1100" dirty="0"/>
          </a:p>
          <a:p>
            <a:r>
              <a:rPr lang="fr-FR" sz="2000" b="1" dirty="0"/>
              <a:t>8 week-end  sur deux ans. </a:t>
            </a:r>
          </a:p>
          <a:p>
            <a:r>
              <a:rPr lang="fr-FR" sz="2000" dirty="0"/>
              <a:t>Intégration de principes ostéopathiques et de la RPG </a:t>
            </a:r>
          </a:p>
          <a:p>
            <a:r>
              <a:rPr lang="fr-FR" sz="2000" dirty="0"/>
              <a:t>avec comme fil rouge, l’intéroception.</a:t>
            </a:r>
          </a:p>
          <a:p>
            <a:endParaRPr lang="fr-FR" sz="2400" dirty="0"/>
          </a:p>
          <a:p>
            <a:endParaRPr lang="fr-FR" sz="2000" dirty="0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E3FA41E4-952F-10BC-CF10-B0C4B96981C5}"/>
              </a:ext>
            </a:extLst>
          </p:cNvPr>
          <p:cNvSpPr txBox="1"/>
          <p:nvPr/>
        </p:nvSpPr>
        <p:spPr>
          <a:xfrm>
            <a:off x="4922207" y="8023244"/>
            <a:ext cx="1810521" cy="760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36D825A9-6F71-BE2B-B00F-2CAB45D29D61}"/>
              </a:ext>
            </a:extLst>
          </p:cNvPr>
          <p:cNvGrpSpPr>
            <a:grpSpLocks noChangeAspect="1"/>
          </p:cNvGrpSpPr>
          <p:nvPr/>
        </p:nvGrpSpPr>
        <p:grpSpPr>
          <a:xfrm>
            <a:off x="4595170" y="2277624"/>
            <a:ext cx="7375754" cy="4149640"/>
            <a:chOff x="2332435" y="1788333"/>
            <a:chExt cx="6725838" cy="3783995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FA1FBD89-70C6-5795-EBAE-485D595CEB5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32435" y="1788333"/>
              <a:ext cx="6725838" cy="3783995"/>
            </a:xfrm>
            <a:prstGeom prst="rect">
              <a:avLst/>
            </a:prstGeom>
          </p:spPr>
        </p:pic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812FFD5B-79EC-C9DD-5536-21C9F2BA6ADC}"/>
                </a:ext>
              </a:extLst>
            </p:cNvPr>
            <p:cNvSpPr txBox="1"/>
            <p:nvPr/>
          </p:nvSpPr>
          <p:spPr>
            <a:xfrm>
              <a:off x="4296874" y="2127240"/>
              <a:ext cx="4434384" cy="461665"/>
            </a:xfrm>
            <a:prstGeom prst="rect">
              <a:avLst/>
            </a:prstGeom>
            <a:solidFill>
              <a:srgbClr val="A2B27F"/>
            </a:solidFill>
          </p:spPr>
          <p:txBody>
            <a:bodyPr wrap="square" rtlCol="0">
              <a:spAutoFit/>
            </a:bodyPr>
            <a:lstStyle/>
            <a:p>
              <a:r>
                <a:rPr lang="fr-FR" sz="2400" b="1" dirty="0"/>
                <a:t>TM i Luxembourg 2024/ 2025</a:t>
              </a:r>
            </a:p>
          </p:txBody>
        </p:sp>
      </p:grpSp>
      <p:pic>
        <p:nvPicPr>
          <p:cNvPr id="28" name="Image 27">
            <a:extLst>
              <a:ext uri="{FF2B5EF4-FFF2-40B4-BE49-F238E27FC236}">
                <a16:creationId xmlns:a16="http://schemas.microsoft.com/office/drawing/2014/main" id="{A4820D10-31E9-4B66-31CF-C693CFDDC2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2204" y="2040341"/>
            <a:ext cx="5848294" cy="4639180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79FBACB7-37F2-EFF8-3E8D-40FC38E5A66A}"/>
              </a:ext>
            </a:extLst>
          </p:cNvPr>
          <p:cNvSpPr txBox="1"/>
          <p:nvPr/>
        </p:nvSpPr>
        <p:spPr>
          <a:xfrm>
            <a:off x="2555586" y="1316471"/>
            <a:ext cx="924494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sz="2000" u="sng" dirty="0"/>
          </a:p>
          <a:p>
            <a:endParaRPr lang="fr-FR" sz="20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4EE6397-FF33-AB27-2E25-90217453BF77}"/>
              </a:ext>
            </a:extLst>
          </p:cNvPr>
          <p:cNvSpPr txBox="1"/>
          <p:nvPr/>
        </p:nvSpPr>
        <p:spPr>
          <a:xfrm>
            <a:off x="3770493" y="906529"/>
            <a:ext cx="86172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dirty="0"/>
              <a:t>Professeur des formations de base RPG </a:t>
            </a:r>
          </a:p>
          <a:p>
            <a:r>
              <a:rPr lang="fr-FR" sz="2000" dirty="0"/>
              <a:t>pour le Luxembourg (et l’Afrique)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D88CA-A60F-7784-9470-3926CDEDF772}"/>
              </a:ext>
            </a:extLst>
          </p:cNvPr>
          <p:cNvSpPr txBox="1"/>
          <p:nvPr/>
        </p:nvSpPr>
        <p:spPr>
          <a:xfrm>
            <a:off x="116884" y="5762151"/>
            <a:ext cx="33375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/>
              <a:t>Quelques </a:t>
            </a:r>
            <a:r>
              <a:rPr lang="fr-FR" sz="1800" b="1" dirty="0"/>
              <a:t> formations courtes </a:t>
            </a:r>
            <a:r>
              <a:rPr lang="fr-FR" sz="1800" dirty="0"/>
              <a:t>pour médecins, ostéos, kinés</a:t>
            </a:r>
          </a:p>
        </p:txBody>
      </p:sp>
    </p:spTree>
    <p:extLst>
      <p:ext uri="{BB962C8B-B14F-4D97-AF65-F5344CB8AC3E}">
        <p14:creationId xmlns:p14="http://schemas.microsoft.com/office/powerpoint/2010/main" val="282440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50"/>
    </mc:Choice>
    <mc:Fallback xmlns="">
      <p:transition spd="slow" advTm="552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20FA09E-DB85-B274-24C8-26B66A241C88}"/>
              </a:ext>
            </a:extLst>
          </p:cNvPr>
          <p:cNvSpPr/>
          <p:nvPr/>
        </p:nvSpPr>
        <p:spPr>
          <a:xfrm>
            <a:off x="0" y="7220"/>
            <a:ext cx="12192000" cy="6856535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0"/>
                  <a:lumOff val="100000"/>
                </a:schemeClr>
              </a:gs>
              <a:gs pos="35000">
                <a:schemeClr val="accent2">
                  <a:lumMod val="0"/>
                  <a:lumOff val="100000"/>
                </a:schemeClr>
              </a:gs>
              <a:gs pos="100000">
                <a:srgbClr val="EFF3E2"/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rgbClr val="EFF3E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200" y="1465"/>
            <a:ext cx="1000125" cy="10924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938FA6C-C338-4112-8143-7CE592889483}"/>
              </a:ext>
            </a:extLst>
          </p:cNvPr>
          <p:cNvSpPr>
            <a:spLocks noGrp="1"/>
          </p:cNvSpPr>
          <p:nvPr/>
        </p:nvSpPr>
        <p:spPr>
          <a:xfrm>
            <a:off x="1447800" y="190500"/>
            <a:ext cx="10553700" cy="857250"/>
          </a:xfrm>
          <a:prstGeom prst="rect">
            <a:avLst/>
          </a:prstGeom>
          <a:noFill/>
          <a:ln w="10478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D54D67-9394-44C5-8221-D3B0D5F397DA}"/>
              </a:ext>
            </a:extLst>
          </p:cNvPr>
          <p:cNvSpPr>
            <a:spLocks noGrp="1"/>
          </p:cNvSpPr>
          <p:nvPr/>
        </p:nvSpPr>
        <p:spPr>
          <a:xfrm>
            <a:off x="1809750" y="409575"/>
            <a:ext cx="981075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325" b="1">
                <a:solidFill>
                  <a:srgbClr val="111111"/>
                </a:solidFill>
              </a:defRPr>
            </a:pPr>
            <a:r>
              <a:rPr sz="2325" b="1">
                <a:solidFill>
                  <a:srgbClr val="111111"/>
                </a:solidFill>
              </a:rPr>
              <a:t>Et pour m’assister… et parfois bien plus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2C3091-2E32-4280-9221-89C300E06774}"/>
              </a:ext>
            </a:extLst>
          </p:cNvPr>
          <p:cNvSpPr>
            <a:spLocks noGrp="1"/>
          </p:cNvSpPr>
          <p:nvPr/>
        </p:nvSpPr>
        <p:spPr>
          <a:xfrm>
            <a:off x="2190750" y="1200150"/>
            <a:ext cx="78105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 i="1">
                <a:solidFill>
                  <a:srgbClr val="334E42"/>
                </a:solidFill>
              </a:defRPr>
            </a:pPr>
            <a:r>
              <a:rPr sz="1350" b="1" i="1">
                <a:solidFill>
                  <a:srgbClr val="334E42"/>
                </a:solidFill>
              </a:rPr>
              <a:t>Une équipe complémentaire, engagée dans la pratique et la transmission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30AA565-0C27-4779-A4C3-42F4CF114CBD}"/>
              </a:ext>
            </a:extLst>
          </p:cNvPr>
          <p:cNvSpPr>
            <a:spLocks noGrp="1"/>
          </p:cNvSpPr>
          <p:nvPr/>
        </p:nvSpPr>
        <p:spPr>
          <a:xfrm>
            <a:off x="1476375" y="1733550"/>
            <a:ext cx="2381250" cy="28194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1430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29" name="Image 28"/>
          <p:cNvPicPr>
            <a:picLocks noChangeAspect="1"/>
          </p:cNvPicPr>
          <p:nvPr/>
        </p:nvPicPr>
        <p:blipFill>
          <a:blip r:embed="rId4"/>
          <a:srcRect t="9866" b="9866"/>
          <a:stretch>
            <a:fillRect/>
          </a:stretch>
        </p:blipFill>
        <p:spPr>
          <a:xfrm>
            <a:off x="1666875" y="1885950"/>
            <a:ext cx="2000250" cy="2143125"/>
          </a:xfrm>
          <a:prstGeom prst="rect">
            <a:avLst/>
          </a:prstGeom>
        </p:spPr>
      </p:pic>
      <p:sp>
        <p:nvSpPr>
          <p:cNvPr id="7" name="Connecteur droit 6">
            <a:extLst>
              <a:ext uri="{FF2B5EF4-FFF2-40B4-BE49-F238E27FC236}">
                <a16:creationId xmlns:a16="http://schemas.microsoft.com/office/drawing/2014/main" id="{E30084E4-0159-4C6E-8CE6-3F40D3A23244}"/>
              </a:ext>
            </a:extLst>
          </p:cNvPr>
          <p:cNvSpPr>
            <a:spLocks noGrp="1"/>
          </p:cNvSpPr>
          <p:nvPr/>
        </p:nvSpPr>
        <p:spPr>
          <a:xfrm>
            <a:off x="1838325" y="4210050"/>
            <a:ext cx="1657350" cy="0"/>
          </a:xfrm>
          <a:prstGeom prst="line">
            <a:avLst/>
          </a:prstGeom>
          <a:noFill/>
          <a:ln w="21908">
            <a:solidFill>
              <a:srgbClr val="365D8D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F43618F-BFF2-414A-88E1-45157A348298}"/>
              </a:ext>
            </a:extLst>
          </p:cNvPr>
          <p:cNvSpPr>
            <a:spLocks noGrp="1"/>
          </p:cNvSpPr>
          <p:nvPr/>
        </p:nvSpPr>
        <p:spPr>
          <a:xfrm>
            <a:off x="1552575" y="4248150"/>
            <a:ext cx="2228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365D8D"/>
                </a:solidFill>
              </a:defRPr>
            </a:pPr>
            <a:r>
              <a:rPr sz="1500" b="1">
                <a:solidFill>
                  <a:srgbClr val="365D8D"/>
                </a:solidFill>
              </a:rPr>
              <a:t>Anthony Ferriol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51F70F0-4944-4CD6-A171-FDB9D8F3C5A0}"/>
              </a:ext>
            </a:extLst>
          </p:cNvPr>
          <p:cNvSpPr>
            <a:spLocks noGrp="1"/>
          </p:cNvSpPr>
          <p:nvPr/>
        </p:nvSpPr>
        <p:spPr>
          <a:xfrm>
            <a:off x="1504950" y="4667250"/>
            <a:ext cx="2324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88" b="1">
                <a:solidFill>
                  <a:srgbClr val="334E42"/>
                </a:solidFill>
              </a:defRPr>
            </a:pPr>
            <a:r>
              <a:rPr sz="1088" b="1">
                <a:solidFill>
                  <a:srgbClr val="334E42"/>
                </a:solidFill>
              </a:rPr>
              <a:t>Présent lors de presque tous les week-ends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E5D758-830D-48BE-BBC6-FC5F81BEB0A9}"/>
              </a:ext>
            </a:extLst>
          </p:cNvPr>
          <p:cNvSpPr>
            <a:spLocks noGrp="1"/>
          </p:cNvSpPr>
          <p:nvPr/>
        </p:nvSpPr>
        <p:spPr>
          <a:xfrm>
            <a:off x="1504950" y="5095875"/>
            <a:ext cx="23241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Kinésithérapeute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RPG • RPG i • TM i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Maîtrise en ostéopathie structurelle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1E1E9A-7F1A-4187-B908-DEA02829B06D}"/>
              </a:ext>
            </a:extLst>
          </p:cNvPr>
          <p:cNvSpPr>
            <a:spLocks noGrp="1"/>
          </p:cNvSpPr>
          <p:nvPr/>
        </p:nvSpPr>
        <p:spPr>
          <a:xfrm>
            <a:off x="4524375" y="1733550"/>
            <a:ext cx="2381250" cy="28194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1430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35" name="Image 34"/>
          <p:cNvPicPr>
            <a:picLocks noChangeAspect="1"/>
          </p:cNvPicPr>
          <p:nvPr/>
        </p:nvPicPr>
        <p:blipFill>
          <a:blip r:embed="rId5"/>
          <a:srcRect t="9821" b="9821"/>
          <a:stretch>
            <a:fillRect/>
          </a:stretch>
        </p:blipFill>
        <p:spPr>
          <a:xfrm>
            <a:off x="4714875" y="1885950"/>
            <a:ext cx="2000250" cy="2143125"/>
          </a:xfrm>
          <a:prstGeom prst="rect">
            <a:avLst/>
          </a:prstGeom>
        </p:spPr>
      </p:pic>
      <p:sp>
        <p:nvSpPr>
          <p:cNvPr id="13" name="Connecteur droit 12">
            <a:extLst>
              <a:ext uri="{FF2B5EF4-FFF2-40B4-BE49-F238E27FC236}">
                <a16:creationId xmlns:a16="http://schemas.microsoft.com/office/drawing/2014/main" id="{B6FC020E-3069-48B6-AD7F-926662430F24}"/>
              </a:ext>
            </a:extLst>
          </p:cNvPr>
          <p:cNvSpPr>
            <a:spLocks noGrp="1"/>
          </p:cNvSpPr>
          <p:nvPr/>
        </p:nvSpPr>
        <p:spPr>
          <a:xfrm>
            <a:off x="4886325" y="4210050"/>
            <a:ext cx="1657350" cy="0"/>
          </a:xfrm>
          <a:prstGeom prst="line">
            <a:avLst/>
          </a:prstGeom>
          <a:noFill/>
          <a:ln w="21908">
            <a:solidFill>
              <a:srgbClr val="A87535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F453F8-665E-4613-938A-D0C7A5B94968}"/>
              </a:ext>
            </a:extLst>
          </p:cNvPr>
          <p:cNvSpPr>
            <a:spLocks noGrp="1"/>
          </p:cNvSpPr>
          <p:nvPr/>
        </p:nvSpPr>
        <p:spPr>
          <a:xfrm>
            <a:off x="4600575" y="4248150"/>
            <a:ext cx="2228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A87535"/>
                </a:solidFill>
              </a:defRPr>
            </a:pPr>
            <a:r>
              <a:rPr sz="1500" b="1" dirty="0">
                <a:solidFill>
                  <a:srgbClr val="A87535"/>
                </a:solidFill>
              </a:rPr>
              <a:t>Angeline </a:t>
            </a:r>
            <a:r>
              <a:rPr sz="1500" b="1" dirty="0" err="1">
                <a:solidFill>
                  <a:srgbClr val="A87535"/>
                </a:solidFill>
              </a:rPr>
              <a:t>Warti</a:t>
            </a:r>
            <a:r>
              <a:rPr lang="fr-FR" sz="1500" b="1" dirty="0">
                <a:solidFill>
                  <a:srgbClr val="A87535"/>
                </a:solidFill>
              </a:rPr>
              <a:t>q</a:t>
            </a:r>
            <a:r>
              <a:rPr sz="1500" b="1" dirty="0" err="1">
                <a:solidFill>
                  <a:srgbClr val="A87535"/>
                </a:solidFill>
              </a:rPr>
              <a:t>ue</a:t>
            </a:r>
            <a:endParaRPr sz="1500" b="1" dirty="0">
              <a:solidFill>
                <a:srgbClr val="A87535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F481BA6-2831-4823-AF93-7F6A42FF755D}"/>
              </a:ext>
            </a:extLst>
          </p:cNvPr>
          <p:cNvSpPr>
            <a:spLocks noGrp="1"/>
          </p:cNvSpPr>
          <p:nvPr/>
        </p:nvSpPr>
        <p:spPr>
          <a:xfrm>
            <a:off x="4552950" y="4667250"/>
            <a:ext cx="2324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88" b="1">
                <a:solidFill>
                  <a:srgbClr val="334E42"/>
                </a:solidFill>
              </a:defRPr>
            </a:pPr>
            <a:r>
              <a:rPr sz="1088" b="1">
                <a:solidFill>
                  <a:srgbClr val="334E42"/>
                </a:solidFill>
              </a:rPr>
              <a:t>Principalement en viscéral et crânien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89E2D8-F4C2-403A-ADC2-DA84A0E44ADF}"/>
              </a:ext>
            </a:extLst>
          </p:cNvPr>
          <p:cNvSpPr>
            <a:spLocks noGrp="1"/>
          </p:cNvSpPr>
          <p:nvPr/>
        </p:nvSpPr>
        <p:spPr>
          <a:xfrm>
            <a:off x="4552950" y="5095875"/>
            <a:ext cx="23241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Kinésithérapeute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Ostéopathie CREDO • approche tissulaire P. Tricot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RPG • RPG i • TM i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5664DC8-EB8A-4DC1-B98F-0F7C5AC67DBB}"/>
              </a:ext>
            </a:extLst>
          </p:cNvPr>
          <p:cNvSpPr>
            <a:spLocks noGrp="1"/>
          </p:cNvSpPr>
          <p:nvPr/>
        </p:nvSpPr>
        <p:spPr>
          <a:xfrm>
            <a:off x="7572375" y="1733550"/>
            <a:ext cx="2381250" cy="2819400"/>
          </a:xfrm>
          <a:prstGeom prst="roundRect">
            <a:avLst>
              <a:gd name="adj" fmla="val 3200"/>
            </a:avLst>
          </a:prstGeom>
          <a:solidFill>
            <a:srgbClr val="FFFFFF"/>
          </a:solidFill>
          <a:ln w="11430">
            <a:solidFill>
              <a:srgbClr val="A8BBA7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pic>
        <p:nvPicPr>
          <p:cNvPr id="41" name="Image 40"/>
          <p:cNvPicPr>
            <a:picLocks noChangeAspect="1"/>
          </p:cNvPicPr>
          <p:nvPr/>
        </p:nvPicPr>
        <p:blipFill>
          <a:blip r:embed="rId6"/>
          <a:srcRect t="14370" b="14370"/>
          <a:stretch>
            <a:fillRect/>
          </a:stretch>
        </p:blipFill>
        <p:spPr>
          <a:xfrm>
            <a:off x="7762875" y="1885950"/>
            <a:ext cx="2000250" cy="2143125"/>
          </a:xfrm>
          <a:prstGeom prst="rect">
            <a:avLst/>
          </a:prstGeom>
        </p:spPr>
      </p:pic>
      <p:sp>
        <p:nvSpPr>
          <p:cNvPr id="19" name="Connecteur droit 18">
            <a:extLst>
              <a:ext uri="{FF2B5EF4-FFF2-40B4-BE49-F238E27FC236}">
                <a16:creationId xmlns:a16="http://schemas.microsoft.com/office/drawing/2014/main" id="{8E5334C7-4D72-446A-AD35-80AECD7E3925}"/>
              </a:ext>
            </a:extLst>
          </p:cNvPr>
          <p:cNvSpPr>
            <a:spLocks noGrp="1"/>
          </p:cNvSpPr>
          <p:nvPr/>
        </p:nvSpPr>
        <p:spPr>
          <a:xfrm>
            <a:off x="7934325" y="4210050"/>
            <a:ext cx="1657350" cy="0"/>
          </a:xfrm>
          <a:prstGeom prst="line">
            <a:avLst/>
          </a:prstGeom>
          <a:noFill/>
          <a:ln w="21908">
            <a:solidFill>
              <a:srgbClr val="5E8652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4A9B312-ACDB-4EF5-ABB9-AA5CF2A33E85}"/>
              </a:ext>
            </a:extLst>
          </p:cNvPr>
          <p:cNvSpPr>
            <a:spLocks noGrp="1"/>
          </p:cNvSpPr>
          <p:nvPr/>
        </p:nvSpPr>
        <p:spPr>
          <a:xfrm>
            <a:off x="7648575" y="4248150"/>
            <a:ext cx="22288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5E8652"/>
                </a:solidFill>
              </a:defRPr>
            </a:pPr>
            <a:r>
              <a:rPr sz="1500" b="1">
                <a:solidFill>
                  <a:srgbClr val="5E8652"/>
                </a:solidFill>
              </a:rPr>
              <a:t>Hubert Mugnier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36F0F41-E46A-4C19-8A28-D4715C826464}"/>
              </a:ext>
            </a:extLst>
          </p:cNvPr>
          <p:cNvSpPr>
            <a:spLocks noGrp="1"/>
          </p:cNvSpPr>
          <p:nvPr/>
        </p:nvSpPr>
        <p:spPr>
          <a:xfrm>
            <a:off x="7600950" y="4667250"/>
            <a:ext cx="2324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88" b="1">
                <a:solidFill>
                  <a:srgbClr val="334E42"/>
                </a:solidFill>
              </a:defRPr>
            </a:pPr>
            <a:r>
              <a:rPr sz="1088" b="1">
                <a:solidFill>
                  <a:srgbClr val="334E42"/>
                </a:solidFill>
              </a:rPr>
              <a:t>Formateur RPG de base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AA52EC-56FC-4235-8BF3-19CD06DB1778}"/>
              </a:ext>
            </a:extLst>
          </p:cNvPr>
          <p:cNvSpPr>
            <a:spLocks noGrp="1"/>
          </p:cNvSpPr>
          <p:nvPr/>
        </p:nvSpPr>
        <p:spPr>
          <a:xfrm>
            <a:off x="7600950" y="5095875"/>
            <a:ext cx="2324100" cy="914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t"/>
          <a:lstStyle/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Kinésithérapeute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RPG • RPG i • TM i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Maîtrise en ostéopathie structurelle</a:t>
            </a:r>
          </a:p>
          <a:p>
            <a:pPr algn="ctr">
              <a:defRPr sz="990">
                <a:solidFill>
                  <a:srgbClr val="4C5C53"/>
                </a:solidFill>
              </a:defRPr>
            </a:pPr>
            <a:r>
              <a:rPr sz="990">
                <a:solidFill>
                  <a:srgbClr val="4C5C53"/>
                </a:solidFill>
              </a:rPr>
              <a:t>Formateur « appareil manducateur » en RPG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531098-8E9D-43B7-BEC1-F59A7E644612}"/>
              </a:ext>
            </a:extLst>
          </p:cNvPr>
          <p:cNvSpPr>
            <a:spLocks noGrp="1"/>
          </p:cNvSpPr>
          <p:nvPr/>
        </p:nvSpPr>
        <p:spPr>
          <a:xfrm>
            <a:off x="2143125" y="6238875"/>
            <a:ext cx="7905750" cy="381000"/>
          </a:xfrm>
          <a:prstGeom prst="roundRect">
            <a:avLst>
              <a:gd name="adj" fmla="val 30000"/>
            </a:avLst>
          </a:prstGeom>
          <a:solidFill>
            <a:srgbClr val="5E8652"/>
          </a:solidFill>
          <a:ln w="10478">
            <a:solidFill>
              <a:srgbClr val="5E8652"/>
            </a:solidFill>
            <a:prstDash val="solid"/>
          </a:ln>
        </p:spPr>
        <p:txBody>
          <a:bodyPr anchor="ctr"/>
          <a:lstStyle/>
          <a:p>
            <a:pPr algn="ctr">
              <a:defRPr sz="1163" b="1">
                <a:solidFill>
                  <a:srgbClr val="FFFFFF"/>
                </a:solidFill>
              </a:defRPr>
            </a:pPr>
            <a:r>
              <a:rPr sz="1163" b="1">
                <a:solidFill>
                  <a:srgbClr val="FFFFFF"/>
                </a:solidFill>
              </a:rPr>
              <a:t>Trois parcours complémentaires • Une même exigence clinique • Le plaisir de transmettre ensemble</a:t>
            </a:r>
          </a:p>
        </p:txBody>
      </p:sp>
    </p:spTree>
    <p:extLst>
      <p:ext uri="{BB962C8B-B14F-4D97-AF65-F5344CB8AC3E}">
        <p14:creationId xmlns:p14="http://schemas.microsoft.com/office/powerpoint/2010/main" val="749427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1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6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4869</TotalTime>
  <Words>1578</Words>
  <Application>Microsoft Macintosh PowerPoint</Application>
  <PresentationFormat>Grand écran</PresentationFormat>
  <Paragraphs>216</Paragraphs>
  <Slides>11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Source Sans Pro</vt:lpstr>
      <vt:lpstr>Thème Office</vt:lpstr>
      <vt:lpstr>Quelques images pour me présenter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reis</dc:creator>
  <cp:lastModifiedBy>daniel reis</cp:lastModifiedBy>
  <cp:revision>54</cp:revision>
  <dcterms:created xsi:type="dcterms:W3CDTF">2026-05-21T12:09:51Z</dcterms:created>
  <dcterms:modified xsi:type="dcterms:W3CDTF">2026-08-24T07:14:38Z</dcterms:modified>
</cp:coreProperties>
</file>